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568" r:id="rId2"/>
    <p:sldId id="297" r:id="rId3"/>
    <p:sldId id="258" r:id="rId4"/>
    <p:sldId id="571" r:id="rId5"/>
    <p:sldId id="665" r:id="rId6"/>
    <p:sldId id="666" r:id="rId7"/>
    <p:sldId id="624" r:id="rId8"/>
    <p:sldId id="575" r:id="rId9"/>
    <p:sldId id="572" r:id="rId10"/>
    <p:sldId id="591" r:id="rId11"/>
    <p:sldId id="578" r:id="rId12"/>
    <p:sldId id="581" r:id="rId13"/>
    <p:sldId id="582" r:id="rId14"/>
    <p:sldId id="583" r:id="rId15"/>
    <p:sldId id="664" r:id="rId16"/>
    <p:sldId id="584" r:id="rId17"/>
    <p:sldId id="587" r:id="rId18"/>
    <p:sldId id="590" r:id="rId19"/>
    <p:sldId id="588" r:id="rId20"/>
    <p:sldId id="662" r:id="rId21"/>
    <p:sldId id="595" r:id="rId22"/>
    <p:sldId id="596" r:id="rId23"/>
    <p:sldId id="597" r:id="rId24"/>
    <p:sldId id="593" r:id="rId25"/>
    <p:sldId id="600" r:id="rId26"/>
    <p:sldId id="605" r:id="rId27"/>
    <p:sldId id="606" r:id="rId28"/>
    <p:sldId id="623" r:id="rId29"/>
    <p:sldId id="625" r:id="rId30"/>
    <p:sldId id="629" r:id="rId31"/>
    <p:sldId id="631" r:id="rId32"/>
    <p:sldId id="632" r:id="rId33"/>
    <p:sldId id="630" r:id="rId34"/>
    <p:sldId id="635" r:id="rId35"/>
    <p:sldId id="609" r:id="rId36"/>
    <p:sldId id="576" r:id="rId37"/>
    <p:sldId id="573" r:id="rId38"/>
    <p:sldId id="616" r:id="rId39"/>
    <p:sldId id="638" r:id="rId40"/>
    <p:sldId id="640" r:id="rId41"/>
    <p:sldId id="639" r:id="rId42"/>
    <p:sldId id="650" r:id="rId43"/>
    <p:sldId id="647" r:id="rId44"/>
    <p:sldId id="648" r:id="rId45"/>
    <p:sldId id="645" r:id="rId46"/>
    <p:sldId id="651" r:id="rId47"/>
    <p:sldId id="652" r:id="rId48"/>
    <p:sldId id="653" r:id="rId49"/>
    <p:sldId id="654" r:id="rId50"/>
    <p:sldId id="655" r:id="rId51"/>
    <p:sldId id="657" r:id="rId52"/>
    <p:sldId id="656" r:id="rId53"/>
    <p:sldId id="658" r:id="rId54"/>
    <p:sldId id="659" r:id="rId55"/>
    <p:sldId id="660" r:id="rId56"/>
    <p:sldId id="661" r:id="rId57"/>
    <p:sldId id="610" r:id="rId58"/>
    <p:sldId id="611" r:id="rId59"/>
    <p:sldId id="612" r:id="rId60"/>
    <p:sldId id="613" r:id="rId61"/>
    <p:sldId id="614" r:id="rId62"/>
    <p:sldId id="636" r:id="rId63"/>
    <p:sldId id="620" r:id="rId64"/>
    <p:sldId id="615" r:id="rId65"/>
    <p:sldId id="621" r:id="rId66"/>
    <p:sldId id="642" r:id="rId67"/>
    <p:sldId id="669" r:id="rId68"/>
    <p:sldId id="667" r:id="rId69"/>
    <p:sldId id="567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3016" userDrawn="1">
          <p15:clr>
            <a:srgbClr val="A4A3A4"/>
          </p15:clr>
        </p15:guide>
        <p15:guide id="3" pos="476" userDrawn="1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  <p15:guide id="6" orient="horz" pos="164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  <p15:guide id="8" orient="horz" pos="799" userDrawn="1">
          <p15:clr>
            <a:srgbClr val="A4A3A4"/>
          </p15:clr>
        </p15:guide>
        <p15:guide id="9" orient="horz" pos="981" userDrawn="1">
          <p15:clr>
            <a:srgbClr val="A4A3A4"/>
          </p15:clr>
        </p15:guide>
        <p15:guide id="12" pos="5284" userDrawn="1">
          <p15:clr>
            <a:srgbClr val="A4A3A4"/>
          </p15:clr>
        </p15:guide>
        <p15:guide id="13" orient="horz" pos="1888" userDrawn="1">
          <p15:clr>
            <a:srgbClr val="A4A3A4"/>
          </p15:clr>
        </p15:guide>
        <p15:guide id="14" pos="2880" userDrawn="1">
          <p15:clr>
            <a:srgbClr val="A4A3A4"/>
          </p15:clr>
        </p15:guide>
        <p15:guide id="15" orient="horz" pos="1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200"/>
    <a:srgbClr val="1E1E1E"/>
    <a:srgbClr val="F6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2" autoAdjust="0"/>
    <p:restoredTop sz="92286" autoAdjust="0"/>
  </p:normalViewPr>
  <p:slideViewPr>
    <p:cSldViewPr>
      <p:cViewPr varScale="1">
        <p:scale>
          <a:sx n="150" d="100"/>
          <a:sy n="150" d="100"/>
        </p:scale>
        <p:origin x="2268" y="88"/>
      </p:cViewPr>
      <p:guideLst>
        <p:guide orient="horz" pos="3884"/>
        <p:guide pos="3016"/>
        <p:guide pos="476"/>
        <p:guide pos="5602"/>
        <p:guide pos="158"/>
        <p:guide orient="horz" pos="164"/>
        <p:guide orient="horz" pos="391"/>
        <p:guide orient="horz" pos="799"/>
        <p:guide orient="horz" pos="981"/>
        <p:guide pos="5284"/>
        <p:guide orient="horz" pos="1888"/>
        <p:guide pos="2880"/>
        <p:guide orient="horz" pos="1162"/>
      </p:guideLst>
    </p:cSldViewPr>
  </p:slideViewPr>
  <p:outlineViewPr>
    <p:cViewPr>
      <p:scale>
        <a:sx n="33" d="100"/>
        <a:sy n="33" d="100"/>
      </p:scale>
      <p:origin x="0" y="-3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4904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EE508-E6D0-4648-B6D2-38C44CE8FAA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4F163-CEA8-49D6-BAEB-CFF7E3C98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16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F068-DEA1-4643-B807-89A7146A407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11122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960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748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47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082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24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아파치 포터블 런타임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 아파치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핵심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휴대용 라이브러리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고급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sendfile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epoll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OpenSSL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접근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수준의 기능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상태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프로세스 처리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 메모리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파이프와 유닉스 소켓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많은 용도로 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PCRE( Perl Compatible Regular Expressions 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펄 호환 정규 표현식으로서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정규식 패턴 일치를 구현하는 함수의 집합입니다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021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</a:t>
            </a:r>
            <a:r>
              <a:rPr lang="en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wget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명령어를 사용해서 설치가 가능했으나 현재 오라클에서 권한 관련 정책을 변경하였다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JDK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wget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설치하려 할 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401 </a:t>
            </a:r>
            <a:r>
              <a:rPr lang="en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authorization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 인증 문구를 띄우며 에러가 발생하므로 </a:t>
            </a:r>
            <a:r>
              <a:rPr lang="en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yum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설치를 진행하였다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110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 err="1"/>
              <a:t>Mod_jk</a:t>
            </a:r>
            <a:r>
              <a:rPr lang="en" altLang="ko-KR" sz="1200" dirty="0"/>
              <a:t> </a:t>
            </a:r>
            <a:r>
              <a:rPr lang="ko-KR" altLang="en-US" sz="1200" dirty="0"/>
              <a:t>모듈은 </a:t>
            </a:r>
            <a:r>
              <a:rPr lang="en" altLang="ko-KR" sz="1200" dirty="0"/>
              <a:t>AJP(Apache </a:t>
            </a:r>
            <a:r>
              <a:rPr lang="en" altLang="ko-KR" sz="1200" dirty="0" err="1"/>
              <a:t>Jserv</a:t>
            </a:r>
            <a:r>
              <a:rPr lang="en" altLang="ko-KR" sz="1200" dirty="0"/>
              <a:t> Protocol)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사용하여 아파치와 </a:t>
            </a:r>
            <a:r>
              <a:rPr lang="ko-KR" altLang="en-US" sz="1200" dirty="0" err="1"/>
              <a:t>톰캣을</a:t>
            </a:r>
            <a:r>
              <a:rPr lang="ko-KR" altLang="en-US" sz="1200" dirty="0"/>
              <a:t> 연동</a:t>
            </a:r>
            <a:endParaRPr kumimoji="1" lang="ko-KR" altLang="en-US" sz="1200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69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67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25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97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916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74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9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0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48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hasCustomPrompt="1"/>
          </p:nvPr>
        </p:nvSpPr>
        <p:spPr>
          <a:xfrm>
            <a:off x="252000" y="308691"/>
            <a:ext cx="8640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500" spc="-2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문서의 제목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나눔고딕</a:t>
            </a:r>
            <a:r>
              <a:rPr lang="ko-KR" altLang="en-US" dirty="0"/>
              <a:t> </a:t>
            </a:r>
            <a:r>
              <a:rPr lang="en-US" altLang="ko-KR" dirty="0"/>
              <a:t>L, 45pt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52000" y="2291708"/>
            <a:ext cx="8640000" cy="110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 i="0" spc="-2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소속팀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상위부서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대외비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811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74638"/>
            <a:ext cx="8640000" cy="338400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1600" b="1" kern="1200" spc="-2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4525963"/>
          </a:xfrm>
          <a:prstGeom prst="rect">
            <a:avLst/>
          </a:prstGeom>
        </p:spPr>
        <p:txBody>
          <a:bodyPr/>
          <a:lstStyle>
            <a:lvl1pPr marL="0" indent="-1800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400" b="1" spc="-20" baseline="0">
                <a:ln>
                  <a:noFill/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80000" indent="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200" kern="1200" spc="-20" baseline="0">
                <a:ln>
                  <a:noFill/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360000" indent="0">
              <a:lnSpc>
                <a:spcPct val="150000"/>
              </a:lnSpc>
              <a:spcBef>
                <a:spcPts val="30"/>
              </a:spcBef>
              <a:buFontTx/>
              <a:buNone/>
              <a:defRPr sz="1000" spc="-2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540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 spc="-2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 spc="-2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 spc="-2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80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en-US" altLang="ko-KR" sz="3600" spc="-20" baseline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1.</a:t>
            </a:r>
            <a:r>
              <a:rPr lang="ko-KR" altLang="en-US" dirty="0" err="1"/>
              <a:t>챕터</a:t>
            </a:r>
            <a:r>
              <a:rPr lang="ko-KR" altLang="en-US" dirty="0"/>
              <a:t> </a:t>
            </a:r>
            <a:r>
              <a:rPr lang="ko-KR" altLang="en-US" dirty="0" err="1"/>
              <a:t>체목</a:t>
            </a:r>
            <a:r>
              <a:rPr lang="en-US" altLang="ko-KR" dirty="0"/>
              <a:t>: </a:t>
            </a:r>
            <a:r>
              <a:rPr lang="ko-KR" altLang="en-US" dirty="0" err="1"/>
              <a:t>나눔고딕</a:t>
            </a:r>
            <a:r>
              <a:rPr lang="ko-KR" altLang="en-US" dirty="0"/>
              <a:t> </a:t>
            </a:r>
            <a:r>
              <a:rPr lang="en-US" altLang="ko-KR" dirty="0"/>
              <a:t>R, 36pt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569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대외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spc="-20" baseline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1.1  </a:t>
            </a:r>
            <a:r>
              <a:rPr lang="ko-KR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페이지 제목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: </a:t>
            </a:r>
            <a:r>
              <a:rPr lang="ko-KR" altLang="ko-KR" sz="1600" b="1" kern="1200" spc="-20" baseline="0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나눔고딕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 B, 16pt</a:t>
            </a:r>
            <a:endParaRPr lang="ko-KR" altLang="en-US" sz="1600" b="1" kern="1200" spc="-20" baseline="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4481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-2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대외비</a:t>
            </a:r>
            <a:endParaRPr lang="en-US" altLang="ko-KR" sz="750" spc="-20" baseline="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tx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tx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tx1"/>
                </a:solidFill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990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/>
          <a:lstStyle>
            <a:lvl1pPr algn="l">
              <a:defRPr lang="en-US" altLang="ko-KR" sz="4500" spc="-20" baseline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End of Document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182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일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spc="-20" baseline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1.1  </a:t>
            </a:r>
            <a:r>
              <a:rPr lang="ko-KR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페이지 제목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: </a:t>
            </a:r>
            <a:r>
              <a:rPr lang="ko-KR" altLang="ko-KR" sz="1600" b="1" kern="1200" spc="-20" baseline="0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나눔고딕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 B, 16pt</a:t>
            </a:r>
            <a:endParaRPr lang="ko-KR" altLang="en-US" sz="1600" b="1" kern="1200" spc="-20" baseline="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4481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-2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</a:t>
            </a:r>
            <a:endParaRPr lang="en-US" altLang="ko-KR" sz="750" spc="-20" baseline="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tx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tx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tx1"/>
                </a:solidFill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410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spc="-20" baseline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1.1  </a:t>
            </a:r>
            <a:r>
              <a:rPr lang="ko-KR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페이지 제목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: </a:t>
            </a:r>
            <a:r>
              <a:rPr lang="ko-KR" altLang="ko-KR" sz="1600" b="1" kern="1200" spc="-20" baseline="0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나눔고딕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 B, 16pt</a:t>
            </a:r>
            <a:endParaRPr lang="ko-KR" altLang="en-US" sz="1600" b="1" kern="1200" spc="-20" baseline="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4481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-2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기밀</a:t>
            </a:r>
            <a:endParaRPr lang="en-US" altLang="ko-KR" sz="750" spc="-20" baseline="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tx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tx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tx1"/>
                </a:solidFill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39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0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2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7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6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9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6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9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73" r:id="rId17"/>
    <p:sldLayoutId id="2147483674" r:id="rId18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neYi/Django-Myboard" TargetMode="External"/><Relationship Id="rId2" Type="http://schemas.openxmlformats.org/officeDocument/2006/relationships/hyperlink" Target="https://github.com/shineYi/Dockerize-APM-Django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hub.docker.com/repository/docker/shyi1226/notice_page_dockerize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5889" y="260350"/>
            <a:ext cx="8640000" cy="1470025"/>
          </a:xfrm>
        </p:spPr>
        <p:txBody>
          <a:bodyPr/>
          <a:lstStyle/>
          <a:p>
            <a:r>
              <a:rPr lang="ko-KR" altLang="en-US" dirty="0" smtClean="0"/>
              <a:t>최종 </a:t>
            </a:r>
            <a:r>
              <a:rPr lang="ko-KR" altLang="en-US" dirty="0"/>
              <a:t>과제 발표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tx1"/>
                </a:solidFill>
              </a:rPr>
              <a:t>작성자</a:t>
            </a:r>
            <a:r>
              <a:rPr lang="en-US" altLang="ko-KR" sz="1400" spc="-20" dirty="0">
                <a:solidFill>
                  <a:schemeClr val="tx1"/>
                </a:solidFill>
              </a:rPr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이신혜</a:t>
            </a:r>
            <a:endParaRPr lang="en-US" altLang="ko-KR" sz="1400" spc="-2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tx1"/>
                </a:solidFill>
              </a:rPr>
              <a:t>소속팀</a:t>
            </a:r>
            <a:r>
              <a:rPr lang="en-US" altLang="ko-KR" sz="1400" spc="-20" dirty="0">
                <a:solidFill>
                  <a:schemeClr val="tx1"/>
                </a:solidFill>
              </a:rPr>
              <a:t> : </a:t>
            </a:r>
            <a:r>
              <a:rPr lang="ko-KR" altLang="en-US" sz="1400" dirty="0" smtClean="0"/>
              <a:t>플랫폼운영팀</a:t>
            </a:r>
            <a:endParaRPr lang="en-US" altLang="ko-KR" sz="1400" spc="-2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51499" y="2214554"/>
            <a:ext cx="3420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2544" y="6482288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NAVER Corp.</a:t>
            </a:r>
            <a:endParaRPr lang="ko-KR" altLang="en-US" sz="800" spc="-2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Apache, Tomcat </a:t>
            </a:r>
            <a:r>
              <a:rPr lang="ko-KR" altLang="en-US" dirty="0">
                <a:latin typeface="나눔고딕" panose="020D0604000000000000" pitchFamily="50" charset="-127"/>
              </a:rPr>
              <a:t>설치 및 연동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아파치와 </a:t>
            </a:r>
            <a:r>
              <a:rPr lang="ko-KR" altLang="en-US" sz="1200" b="1" dirty="0" err="1"/>
              <a:t>톰캣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2F117-B611-E045-907F-626AB9D9F37F}"/>
              </a:ext>
            </a:extLst>
          </p:cNvPr>
          <p:cNvSpPr txBox="1"/>
          <p:nvPr/>
        </p:nvSpPr>
        <p:spPr>
          <a:xfrm>
            <a:off x="760591" y="3488194"/>
            <a:ext cx="7622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웹 페이지를 제공하는 서버 프로그램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클라이언트의 </a:t>
            </a:r>
            <a:r>
              <a:rPr lang="en" altLang="ko-KR" sz="1000" dirty="0"/>
              <a:t>HTTP </a:t>
            </a:r>
            <a:r>
              <a:rPr lang="ko-KR" altLang="en-US" sz="1000" dirty="0"/>
              <a:t>요청을 받아 </a:t>
            </a:r>
            <a:r>
              <a:rPr lang="en" altLang="ko-KR" sz="1000" dirty="0"/>
              <a:t>HTML </a:t>
            </a:r>
            <a:r>
              <a:rPr lang="ko-KR" altLang="en-US" sz="1000" dirty="0"/>
              <a:t>문서와 같은 웹 페이지를 반환</a:t>
            </a:r>
          </a:p>
          <a:p>
            <a:endParaRPr lang="en-US" altLang="ko-KR" sz="1000" dirty="0"/>
          </a:p>
          <a:p>
            <a:r>
              <a:rPr lang="en-US" altLang="ko-KR" sz="1200" b="1" dirty="0"/>
              <a:t>Web Application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웹 서버 기능 </a:t>
            </a:r>
            <a:r>
              <a:rPr lang="en-US" altLang="ko-KR" sz="1000" dirty="0"/>
              <a:t>+ </a:t>
            </a:r>
            <a:r>
              <a:rPr lang="en" altLang="ko-KR" sz="1000" dirty="0"/>
              <a:t>JSP, Servlet </a:t>
            </a:r>
            <a:r>
              <a:rPr lang="ko-KR" altLang="en-US" sz="1000" dirty="0"/>
              <a:t>구동 환경 제공 기능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웹 서버에서 화면에 리소스를 뿌려주는</a:t>
            </a:r>
            <a:r>
              <a:rPr lang="en-US" altLang="ko-KR" sz="1000" dirty="0"/>
              <a:t>(</a:t>
            </a:r>
            <a:r>
              <a:rPr lang="ko-KR" altLang="en-US" sz="1000" dirty="0"/>
              <a:t>정적</a:t>
            </a:r>
            <a:r>
              <a:rPr lang="en-US" altLang="ko-KR" sz="1000" dirty="0"/>
              <a:t>) </a:t>
            </a:r>
            <a:r>
              <a:rPr lang="ko-KR" altLang="en-US" sz="1000" dirty="0"/>
              <a:t>송수신 역할을 하고</a:t>
            </a:r>
            <a:r>
              <a:rPr lang="en-US" altLang="ko-KR" sz="1000" dirty="0"/>
              <a:t>, </a:t>
            </a:r>
            <a:r>
              <a:rPr lang="en" altLang="ko-KR" sz="1000" dirty="0"/>
              <a:t>WAS</a:t>
            </a:r>
            <a:r>
              <a:rPr lang="ko-KR" altLang="en-US" sz="1000" dirty="0"/>
              <a:t>는 웹이 동작하는데 필요한 비즈니스 </a:t>
            </a:r>
            <a:r>
              <a:rPr lang="ko-KR" altLang="en-US" sz="1000" dirty="0" err="1"/>
              <a:t>로직</a:t>
            </a:r>
            <a:r>
              <a:rPr lang="en-US" altLang="ko-KR" sz="1000" dirty="0"/>
              <a:t>(</a:t>
            </a:r>
            <a:r>
              <a:rPr lang="ko-KR" altLang="en-US" sz="1000" dirty="0"/>
              <a:t>동적</a:t>
            </a:r>
            <a:r>
              <a:rPr lang="en-US" altLang="ko-KR" sz="1000" dirty="0"/>
              <a:t>) </a:t>
            </a:r>
            <a:r>
              <a:rPr lang="ko-KR" altLang="en-US" sz="1000" dirty="0"/>
              <a:t>수행</a:t>
            </a:r>
          </a:p>
          <a:p>
            <a:endParaRPr lang="en-US" altLang="ko-KR" sz="1000" b="1" dirty="0"/>
          </a:p>
          <a:p>
            <a:r>
              <a:rPr lang="ko-KR" altLang="en-US" sz="1200" b="1" dirty="0"/>
              <a:t>아파치</a:t>
            </a:r>
            <a:endParaRPr lang="ko-KR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대표적인 </a:t>
            </a:r>
            <a:r>
              <a:rPr lang="en" altLang="ko-KR" sz="1000" dirty="0"/>
              <a:t>HTTP </a:t>
            </a:r>
            <a:r>
              <a:rPr lang="ko-KR" altLang="en-US" sz="1000" dirty="0" err="1"/>
              <a:t>웹서버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리눅스</a:t>
            </a:r>
            <a:r>
              <a:rPr lang="en-US" altLang="ko-KR" sz="1000" dirty="0"/>
              <a:t>/</a:t>
            </a:r>
            <a:r>
              <a:rPr lang="ko-KR" altLang="en-US" sz="1000" dirty="0"/>
              <a:t>유닉스 기반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200" b="1" dirty="0" err="1"/>
              <a:t>톰캣</a:t>
            </a:r>
            <a:endParaRPr lang="ko-KR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아파치 재단의 </a:t>
            </a:r>
            <a:r>
              <a:rPr lang="en" altLang="ko-KR" sz="1000" dirty="0"/>
              <a:t>WAS </a:t>
            </a:r>
            <a:r>
              <a:rPr lang="ko-KR" altLang="en-US" sz="1000" dirty="0"/>
              <a:t>소프트웨어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dirty="0"/>
              <a:t>JSP(Java Server Page)</a:t>
            </a:r>
            <a:r>
              <a:rPr lang="ko-KR" altLang="en-US" sz="1000" dirty="0"/>
              <a:t>와 </a:t>
            </a:r>
            <a:r>
              <a:rPr lang="en" altLang="ko-KR" sz="1000" dirty="0"/>
              <a:t>Servlet</a:t>
            </a:r>
            <a:r>
              <a:rPr lang="ko-KR" altLang="en-US" sz="1000" dirty="0"/>
              <a:t>이 실행될 수 있도록 환경 제공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일반적으로 </a:t>
            </a:r>
            <a:r>
              <a:rPr lang="ko-KR" altLang="en-US" sz="1000" dirty="0" err="1"/>
              <a:t>웹서버를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앞단에</a:t>
            </a:r>
            <a:r>
              <a:rPr lang="ko-KR" altLang="en-US" sz="1000" dirty="0"/>
              <a:t> 놓고 </a:t>
            </a:r>
            <a:r>
              <a:rPr lang="en" altLang="ko-KR" sz="1000" dirty="0"/>
              <a:t>WAS</a:t>
            </a:r>
            <a:r>
              <a:rPr lang="ko-KR" altLang="en-US" sz="1000" dirty="0"/>
              <a:t>로 동적인 데이터 처리를 한다</a:t>
            </a:r>
            <a:r>
              <a:rPr lang="en-US" altLang="ko-KR" sz="1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5F5E0-AEAD-1845-832F-30B07F73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853279"/>
            <a:ext cx="4775805" cy="171158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711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A4EB2A6-3160-7F4D-9174-6C0FEBE0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470788"/>
            <a:ext cx="7631877" cy="2834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8EB96C-BB94-7245-BD5B-D5C8BE338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202"/>
          <a:stretch/>
        </p:blipFill>
        <p:spPr>
          <a:xfrm>
            <a:off x="755650" y="1844824"/>
            <a:ext cx="7632700" cy="6326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 </a:t>
            </a:r>
            <a:r>
              <a:rPr lang="ko-KR" altLang="en-US" dirty="0">
                <a:latin typeface="나눔고딕" panose="020D0604000000000000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아파치 설치</a:t>
            </a:r>
            <a:endParaRPr lang="en-US" altLang="ko-KR" sz="1200" b="1" dirty="0"/>
          </a:p>
          <a:p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7F0AAA-419D-8D47-AD96-D4F30EA384CC}"/>
              </a:ext>
            </a:extLst>
          </p:cNvPr>
          <p:cNvSpPr/>
          <p:nvPr/>
        </p:nvSpPr>
        <p:spPr>
          <a:xfrm>
            <a:off x="2195736" y="2793702"/>
            <a:ext cx="45640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PCRE2? PCRE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C7628758-4E36-804F-B20A-C6EC2C10F87A}"/>
              </a:ext>
            </a:extLst>
          </p:cNvPr>
          <p:cNvSpPr/>
          <p:nvPr/>
        </p:nvSpPr>
        <p:spPr>
          <a:xfrm>
            <a:off x="1547252" y="2708920"/>
            <a:ext cx="3600400" cy="1224136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00" y="1844675"/>
            <a:ext cx="6962775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923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Tomcat </a:t>
            </a:r>
            <a:r>
              <a:rPr lang="ko-KR" altLang="en-US" dirty="0">
                <a:latin typeface="나눔고딕" panose="020D0604000000000000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JDK</a:t>
            </a:r>
            <a:r>
              <a:rPr lang="ko-KR" altLang="en-US" sz="1200" b="1" dirty="0"/>
              <a:t> 설치 및 환경변수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C1C1EF-A891-3E4A-AF30-D57B45A3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3" y="1844824"/>
            <a:ext cx="7631877" cy="2345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707300"/>
            <a:ext cx="7379742" cy="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5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Tomcat </a:t>
            </a:r>
            <a:r>
              <a:rPr lang="ko-KR" altLang="en-US" dirty="0">
                <a:latin typeface="나눔고딕" panose="020D0604000000000000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Tomcat1, 2 </a:t>
            </a:r>
            <a:r>
              <a:rPr lang="ko-KR" altLang="en-US" sz="1200" b="1" dirty="0"/>
              <a:t>설치 및 권한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8938E1-41AE-A840-8072-1F0297222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" b="-1093"/>
          <a:stretch/>
        </p:blipFill>
        <p:spPr>
          <a:xfrm>
            <a:off x="760378" y="1844675"/>
            <a:ext cx="7627972" cy="43279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2456" y="4183108"/>
            <a:ext cx="3481512" cy="758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2456" y="3201724"/>
            <a:ext cx="3481512" cy="621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787704" y="1900583"/>
            <a:ext cx="5580547" cy="2105907"/>
            <a:chOff x="1787704" y="1846072"/>
            <a:chExt cx="5580547" cy="210590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b="66382"/>
            <a:stretch/>
          </p:blipFill>
          <p:spPr>
            <a:xfrm>
              <a:off x="1787704" y="1846072"/>
              <a:ext cx="5580547" cy="21059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427984" y="3492823"/>
              <a:ext cx="1872208" cy="3804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&lt;Tomcat1&gt;</a:t>
              </a:r>
              <a:endParaRPr lang="ko-KR" altLang="en-US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79812" y="1872000"/>
              <a:ext cx="266400" cy="14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87704" y="4006490"/>
            <a:ext cx="5585896" cy="2086806"/>
            <a:chOff x="1787704" y="4006490"/>
            <a:chExt cx="5585896" cy="2086806"/>
          </a:xfrm>
        </p:grpSpPr>
        <p:grpSp>
          <p:nvGrpSpPr>
            <p:cNvPr id="5" name="그룹 4"/>
            <p:cNvGrpSpPr/>
            <p:nvPr/>
          </p:nvGrpSpPr>
          <p:grpSpPr>
            <a:xfrm>
              <a:off x="1787704" y="4006490"/>
              <a:ext cx="5585896" cy="2086806"/>
              <a:chOff x="1782727" y="4006490"/>
              <a:chExt cx="5585896" cy="208680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b="66797"/>
              <a:stretch/>
            </p:blipFill>
            <p:spPr>
              <a:xfrm>
                <a:off x="1782727" y="4006490"/>
                <a:ext cx="5585896" cy="20868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2829600" y="4020617"/>
                <a:ext cx="266400" cy="144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21567" y="5600282"/>
              <a:ext cx="1872208" cy="38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&lt;Tomcat2&gt;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412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4320"/>
            <a:ext cx="8640000" cy="36298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 &amp; Tomcat1,2 </a:t>
            </a:r>
            <a:r>
              <a:rPr lang="ko-KR" altLang="en-US" dirty="0">
                <a:latin typeface="나눔고딕" panose="020D0604000000000000" pitchFamily="50" charset="-127"/>
              </a:rPr>
              <a:t>연동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mod_jk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설치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C9597D-82F2-F34D-BA29-D304FDFE5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3" y="1844824"/>
            <a:ext cx="7631877" cy="2299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B598F-C667-B240-BA81-1B82A96FA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9" y="4443148"/>
            <a:ext cx="5321300" cy="3937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C3370F-19C4-D345-B591-6E7CC311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686179"/>
            <a:ext cx="7632700" cy="2391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880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49538" y="1844675"/>
            <a:ext cx="7638812" cy="3032998"/>
            <a:chOff x="749538" y="1836162"/>
            <a:chExt cx="7638812" cy="3032998"/>
          </a:xfrm>
        </p:grpSpPr>
        <p:sp>
          <p:nvSpPr>
            <p:cNvPr id="13" name="직사각형 12"/>
            <p:cNvSpPr/>
            <p:nvPr/>
          </p:nvSpPr>
          <p:spPr>
            <a:xfrm>
              <a:off x="749538" y="1836162"/>
              <a:ext cx="7638812" cy="303299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2692340" y="1916833"/>
              <a:ext cx="3823876" cy="2448271"/>
              <a:chOff x="2692340" y="1916833"/>
              <a:chExt cx="3823876" cy="2448271"/>
            </a:xfrm>
          </p:grpSpPr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B77CE6CE-C676-1649-9D3C-C0C99ABC2701}"/>
                  </a:ext>
                </a:extLst>
              </p:cNvPr>
              <p:cNvSpPr/>
              <p:nvPr/>
            </p:nvSpPr>
            <p:spPr>
              <a:xfrm>
                <a:off x="3851920" y="1916833"/>
                <a:ext cx="1368078" cy="504056"/>
              </a:xfrm>
              <a:prstGeom prst="roundRect">
                <a:avLst/>
              </a:prstGeom>
              <a:solidFill>
                <a:srgbClr val="FFCC66"/>
              </a:solidFill>
              <a:ln>
                <a:solidFill>
                  <a:srgbClr val="FFCC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FBB9B6-6F7D-C74D-95AE-F09ECD547842}"/>
                  </a:ext>
                </a:extLst>
              </p:cNvPr>
              <p:cNvSpPr txBox="1"/>
              <p:nvPr/>
            </p:nvSpPr>
            <p:spPr>
              <a:xfrm>
                <a:off x="4067944" y="1977162"/>
                <a:ext cx="9950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HTTP Client</a:t>
                </a:r>
              </a:p>
              <a:p>
                <a:pPr algn="ctr"/>
                <a:r>
                  <a:rPr lang="en-US" altLang="ko-KR" sz="1000" b="1" dirty="0"/>
                  <a:t>(Browser)</a:t>
                </a:r>
                <a:endParaRPr lang="ko-KR" altLang="en-US" sz="1000" b="1" dirty="0"/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2692340" y="3173209"/>
                <a:ext cx="1191895" cy="1191895"/>
                <a:chOff x="952676" y="3634273"/>
                <a:chExt cx="1191895" cy="1191895"/>
              </a:xfrm>
            </p:grpSpPr>
            <p:pic>
              <p:nvPicPr>
                <p:cNvPr id="30" name="Picture 2" descr="tomcat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676" y="3634273"/>
                  <a:ext cx="1191895" cy="11918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1852940" y="4483671"/>
                  <a:ext cx="2160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/>
                    <a:t>1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5324321" y="3173209"/>
                <a:ext cx="1191895" cy="1191895"/>
                <a:chOff x="4291747" y="3708824"/>
                <a:chExt cx="1191895" cy="1191895"/>
              </a:xfrm>
            </p:grpSpPr>
            <p:pic>
              <p:nvPicPr>
                <p:cNvPr id="28" name="Picture 2" descr="tomcat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1747" y="3708824"/>
                  <a:ext cx="1191895" cy="11918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5187791" y="4557186"/>
                  <a:ext cx="2238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/>
                    <a:t>2</a:t>
                  </a:r>
                  <a:endParaRPr lang="ko-KR" altLang="en-US" sz="1400" b="1" dirty="0"/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>
                <a:off x="4355976" y="2708920"/>
                <a:ext cx="431924" cy="440298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/>
              <p:cNvCxnSpPr>
                <a:stCxn id="20" idx="2"/>
              </p:cNvCxnSpPr>
              <p:nvPr/>
            </p:nvCxnSpPr>
            <p:spPr>
              <a:xfrm>
                <a:off x="4565450" y="2377272"/>
                <a:ext cx="6550" cy="57356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꺾인 연결선 26"/>
              <p:cNvCxnSpPr>
                <a:stCxn id="28" idx="0"/>
                <a:endCxn id="30" idx="0"/>
              </p:cNvCxnSpPr>
              <p:nvPr/>
            </p:nvCxnSpPr>
            <p:spPr>
              <a:xfrm rot="16200000" flipV="1">
                <a:off x="4604279" y="1857218"/>
                <a:ext cx="12700" cy="2631981"/>
              </a:xfrm>
              <a:prstGeom prst="bent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 &amp; Tomcat1,2 </a:t>
            </a:r>
            <a:r>
              <a:rPr lang="ko-KR" altLang="en-US" dirty="0">
                <a:latin typeface="나눔고딕" panose="020D0604000000000000" pitchFamily="50" charset="-127"/>
              </a:rPr>
              <a:t>연동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로드밸런싱이란</a:t>
            </a:r>
            <a:endParaRPr lang="ko-KR" altLang="en-US" sz="1200" b="1" dirty="0"/>
          </a:p>
        </p:txBody>
      </p:sp>
      <p:sp>
        <p:nvSpPr>
          <p:cNvPr id="32" name="곱하기 10">
            <a:extLst>
              <a:ext uri="{FF2B5EF4-FFF2-40B4-BE49-F238E27FC236}">
                <a16:creationId xmlns:a16="http://schemas.microsoft.com/office/drawing/2014/main" id="{C7628758-4E36-804F-B20A-C6EC2C10F87A}"/>
              </a:ext>
            </a:extLst>
          </p:cNvPr>
          <p:cNvSpPr/>
          <p:nvPr/>
        </p:nvSpPr>
        <p:spPr>
          <a:xfrm>
            <a:off x="2722860" y="3186867"/>
            <a:ext cx="1215340" cy="936104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" name="꺾인 연결선 4"/>
          <p:cNvCxnSpPr>
            <a:stCxn id="20" idx="2"/>
            <a:endCxn id="28" idx="0"/>
          </p:cNvCxnSpPr>
          <p:nvPr/>
        </p:nvCxnSpPr>
        <p:spPr>
          <a:xfrm rot="16200000" flipH="1">
            <a:off x="4844891" y="2106343"/>
            <a:ext cx="795937" cy="135481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80584"/>
            <a:ext cx="8640000" cy="35671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 &amp; Tomcat1,2 </a:t>
            </a:r>
            <a:r>
              <a:rPr lang="ko-KR" altLang="en-US" dirty="0">
                <a:latin typeface="나눔고딕" panose="020D0604000000000000" pitchFamily="50" charset="-127"/>
              </a:rPr>
              <a:t>연동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로드밸런싱</a:t>
            </a:r>
            <a:r>
              <a:rPr lang="ko-KR" altLang="en-US" sz="1200" b="1" dirty="0"/>
              <a:t>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9C2F0-D78C-A748-A6D1-358EE120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3" y="1844825"/>
            <a:ext cx="7631877" cy="3993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194" y="1835788"/>
            <a:ext cx="4834155" cy="4002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755649" y="3140968"/>
            <a:ext cx="4392415" cy="2016224"/>
            <a:chOff x="755649" y="3140968"/>
            <a:chExt cx="4392415" cy="20162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755649" y="3429000"/>
              <a:ext cx="2798543" cy="1728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4427984" y="3140968"/>
              <a:ext cx="720080" cy="4320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5576" y="2817954"/>
            <a:ext cx="5112568" cy="3020682"/>
            <a:chOff x="755576" y="2817954"/>
            <a:chExt cx="5112568" cy="302068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 flipV="1">
              <a:off x="755576" y="5381597"/>
              <a:ext cx="2565404" cy="4570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 flipV="1">
              <a:off x="5148064" y="2817954"/>
              <a:ext cx="720080" cy="3950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3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2.2 SSL</a:t>
            </a:r>
            <a:r>
              <a:rPr lang="ko-KR" altLang="en-US" dirty="0">
                <a:latin typeface="나눔고딕" panose="020D0604000000000000" pitchFamily="50" charset="-127"/>
              </a:rPr>
              <a:t> 설정 및 세션 복제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openSSL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사용하여 </a:t>
            </a:r>
            <a:r>
              <a:rPr lang="en-US" altLang="ko-KR" sz="1200" b="1" dirty="0"/>
              <a:t>SSL</a:t>
            </a:r>
            <a:r>
              <a:rPr lang="ko-KR" altLang="en-US" sz="1200" b="1" dirty="0"/>
              <a:t>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9A0B03-C6A2-BA4F-8123-124E23FC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3" y="1844824"/>
            <a:ext cx="7631877" cy="2604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DE121-7B4B-0142-A91F-D14CE1506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4449632"/>
            <a:ext cx="7631877" cy="162335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47547" y="2481234"/>
            <a:ext cx="7640877" cy="2963990"/>
            <a:chOff x="747547" y="2481234"/>
            <a:chExt cx="7640877" cy="296399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547" y="2481234"/>
              <a:ext cx="7640877" cy="2963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756547" y="2501079"/>
              <a:ext cx="719109" cy="2078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95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55650" y="1841584"/>
            <a:ext cx="7632700" cy="432426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2.2 </a:t>
            </a:r>
            <a:r>
              <a:rPr lang="ko-KR" altLang="en-US" dirty="0" err="1">
                <a:latin typeface="나눔고딕" panose="020D0604000000000000" pitchFamily="50" charset="-127"/>
              </a:rPr>
              <a:t>톰캣</a:t>
            </a:r>
            <a:r>
              <a:rPr lang="ko-KR" altLang="en-US" dirty="0">
                <a:latin typeface="나눔고딕" panose="020D0604000000000000" pitchFamily="50" charset="-127"/>
              </a:rPr>
              <a:t> 세션 </a:t>
            </a:r>
            <a:r>
              <a:rPr lang="ko-KR" altLang="en-US" dirty="0" err="1">
                <a:latin typeface="나눔고딕" panose="020D0604000000000000" pitchFamily="50" charset="-127"/>
              </a:rPr>
              <a:t>클러스터링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세션이란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47863" y="3933417"/>
            <a:ext cx="24482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73920" y="3490770"/>
            <a:ext cx="1008113" cy="3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connect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40152" y="3609006"/>
            <a:ext cx="1080120" cy="648535"/>
            <a:chOff x="5724128" y="3177220"/>
            <a:chExt cx="1080120" cy="648072"/>
          </a:xfrm>
        </p:grpSpPr>
        <p:sp>
          <p:nvSpPr>
            <p:cNvPr id="4" name="원통 3"/>
            <p:cNvSpPr/>
            <p:nvPr/>
          </p:nvSpPr>
          <p:spPr>
            <a:xfrm>
              <a:off x="5724128" y="3177220"/>
              <a:ext cx="1080120" cy="648072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4148" y="3380630"/>
              <a:ext cx="72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</a:rPr>
                <a:t>Server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267742" y="3429000"/>
            <a:ext cx="936105" cy="1316582"/>
            <a:chOff x="2051719" y="2997351"/>
            <a:chExt cx="936104" cy="1315637"/>
          </a:xfrm>
        </p:grpSpPr>
        <p:sp>
          <p:nvSpPr>
            <p:cNvPr id="5" name="웃는 얼굴 4"/>
            <p:cNvSpPr/>
            <p:nvPr/>
          </p:nvSpPr>
          <p:spPr>
            <a:xfrm>
              <a:off x="2051719" y="2997351"/>
              <a:ext cx="936104" cy="935856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59732" y="4005211"/>
              <a:ext cx="72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</a:rPr>
                <a:t>Client</a:t>
              </a:r>
              <a:endParaRPr lang="ko-KR" altLang="en-US" sz="1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0" name="위쪽 화살표 19"/>
          <p:cNvSpPr/>
          <p:nvPr/>
        </p:nvSpPr>
        <p:spPr>
          <a:xfrm>
            <a:off x="6299232" y="4293096"/>
            <a:ext cx="361000" cy="468052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940152" y="4834666"/>
            <a:ext cx="1175960" cy="1042606"/>
            <a:chOff x="5916320" y="4697557"/>
            <a:chExt cx="1175960" cy="1042606"/>
          </a:xfrm>
        </p:grpSpPr>
        <p:sp>
          <p:nvSpPr>
            <p:cNvPr id="8" name="TextBox 7"/>
            <p:cNvSpPr txBox="1"/>
            <p:nvPr/>
          </p:nvSpPr>
          <p:spPr>
            <a:xfrm>
              <a:off x="6012160" y="5398991"/>
              <a:ext cx="1080120" cy="30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</a:rPr>
                <a:t>Session ID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173" y="4728327"/>
              <a:ext cx="619401" cy="670664"/>
            </a:xfrm>
            <a:prstGeom prst="rect">
              <a:avLst/>
            </a:prstGeom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5916320" y="4697557"/>
              <a:ext cx="1122127" cy="10426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005998" y="2296331"/>
            <a:ext cx="110479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HTTP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43384" y="2219387"/>
            <a:ext cx="42282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STATELESS</a:t>
            </a:r>
          </a:p>
          <a:p>
            <a:pPr algn="ctr"/>
            <a:r>
              <a:rPr lang="en-US" altLang="ko-KR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CONNECTIONLESS</a:t>
            </a:r>
            <a:endParaRPr lang="en-US" altLang="ko-KR" sz="2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3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2.2 </a:t>
            </a:r>
            <a:r>
              <a:rPr lang="ko-KR" altLang="en-US" dirty="0" err="1">
                <a:latin typeface="나눔고딕" panose="020D0604000000000000" pitchFamily="50" charset="-127"/>
              </a:rPr>
              <a:t>톰캣</a:t>
            </a:r>
            <a:r>
              <a:rPr lang="ko-KR" altLang="en-US" dirty="0">
                <a:latin typeface="나눔고딕" panose="020D0604000000000000" pitchFamily="50" charset="-127"/>
              </a:rPr>
              <a:t> 세션 </a:t>
            </a:r>
            <a:r>
              <a:rPr lang="ko-KR" altLang="en-US" dirty="0" err="1">
                <a:latin typeface="나눔고딕" panose="020D0604000000000000" pitchFamily="50" charset="-127"/>
              </a:rPr>
              <a:t>클러스터링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세션 </a:t>
            </a:r>
            <a:r>
              <a:rPr lang="ko-KR" altLang="en-US" sz="1200" b="1" dirty="0" err="1"/>
              <a:t>클러스터링</a:t>
            </a:r>
            <a:r>
              <a:rPr lang="ko-KR" altLang="en-US" sz="1200" b="1" dirty="0"/>
              <a:t> 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00" y="1844674"/>
            <a:ext cx="7632650" cy="36667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1331640" y="3751200"/>
            <a:ext cx="446360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5112568"/>
          </a:xfrm>
        </p:spPr>
        <p:txBody>
          <a:bodyPr/>
          <a:lstStyle/>
          <a:p>
            <a:r>
              <a:rPr lang="en-US" altLang="ko-KR" sz="1200" dirty="0"/>
              <a:t>OJT</a:t>
            </a:r>
            <a:r>
              <a:rPr lang="ko-KR" altLang="en-US" sz="1200" dirty="0"/>
              <a:t> 최종 과제</a:t>
            </a:r>
            <a:r>
              <a:rPr lang="ko-KR" altLang="en-US" sz="1200" dirty="0">
                <a:solidFill>
                  <a:schemeClr val="tx1"/>
                </a:solidFill>
              </a:rPr>
              <a:t> 개요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1.1 </a:t>
            </a:r>
            <a:r>
              <a:rPr lang="en-US" altLang="ko-KR" sz="1000" dirty="0"/>
              <a:t>OJT </a:t>
            </a:r>
            <a:r>
              <a:rPr lang="ko-KR" altLang="en-US" sz="1000" dirty="0"/>
              <a:t>최종 </a:t>
            </a:r>
            <a:r>
              <a:rPr lang="ko-KR" altLang="en-US" sz="1000" dirty="0">
                <a:solidFill>
                  <a:schemeClr val="tx1"/>
                </a:solidFill>
              </a:rPr>
              <a:t>과제 구성도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/>
              <a:t>1.2 </a:t>
            </a:r>
            <a:r>
              <a:rPr lang="ko-KR" altLang="en-US" sz="1000" dirty="0"/>
              <a:t>실행 환경 디렉토리 구조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APM</a:t>
            </a:r>
            <a:r>
              <a:rPr lang="ko-KR" altLang="en-US" sz="1200" dirty="0">
                <a:solidFill>
                  <a:schemeClr val="tx1"/>
                </a:solidFill>
              </a:rPr>
              <a:t> 설치</a:t>
            </a:r>
            <a:endParaRPr lang="ko-KR" altLang="ko-KR" sz="12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2.1 </a:t>
            </a:r>
            <a:r>
              <a:rPr lang="en-US" altLang="ko-KR" sz="1000" dirty="0"/>
              <a:t>Apache, Tomcat </a:t>
            </a:r>
            <a:r>
              <a:rPr lang="ko-KR" altLang="en-US" sz="1000" dirty="0"/>
              <a:t>설치</a:t>
            </a:r>
            <a:r>
              <a:rPr lang="en-US" altLang="ko-KR" sz="1000" dirty="0"/>
              <a:t> </a:t>
            </a:r>
            <a:r>
              <a:rPr lang="ko-KR" altLang="en-US" sz="1000" dirty="0"/>
              <a:t>및 연동</a:t>
            </a:r>
            <a:endParaRPr lang="ko-KR" altLang="ko-KR" sz="10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2.2 </a:t>
            </a:r>
            <a:r>
              <a:rPr lang="en-US" altLang="ko-KR" sz="1000" dirty="0"/>
              <a:t>SSL</a:t>
            </a:r>
            <a:r>
              <a:rPr lang="ko-KR" altLang="en-US" sz="1000" dirty="0"/>
              <a:t> 설정</a:t>
            </a:r>
            <a:r>
              <a:rPr lang="ko-KR" altLang="en-US" sz="1000" dirty="0">
                <a:solidFill>
                  <a:schemeClr val="tx1"/>
                </a:solidFill>
              </a:rPr>
              <a:t> 및 세션 복제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/>
              <a:t>2.3</a:t>
            </a:r>
            <a:r>
              <a:rPr lang="ko-KR" altLang="en-US" sz="1000" dirty="0"/>
              <a:t> </a:t>
            </a:r>
            <a:r>
              <a:rPr lang="en-US" altLang="ko-KR" sz="1000" dirty="0"/>
              <a:t>MySQL</a:t>
            </a:r>
            <a:r>
              <a:rPr lang="ko-KR" altLang="en-US" sz="1000" dirty="0"/>
              <a:t> 설치</a:t>
            </a:r>
            <a:endParaRPr lang="en-US" altLang="ko-KR" sz="1000" dirty="0"/>
          </a:p>
          <a:p>
            <a:pPr lvl="1"/>
            <a:r>
              <a:rPr lang="en-US" altLang="ko-KR" sz="1000" dirty="0"/>
              <a:t>2</a:t>
            </a:r>
            <a:r>
              <a:rPr lang="en-US" altLang="ko-KR" sz="1000" dirty="0">
                <a:solidFill>
                  <a:schemeClr val="tx1"/>
                </a:solidFill>
              </a:rPr>
              <a:t>.4</a:t>
            </a:r>
            <a:r>
              <a:rPr lang="ko-KR" altLang="en-US" sz="1000" dirty="0"/>
              <a:t> </a:t>
            </a:r>
            <a:r>
              <a:rPr lang="en-US" altLang="ko-KR" sz="1000" dirty="0"/>
              <a:t>PHP</a:t>
            </a:r>
            <a:r>
              <a:rPr lang="ko-KR" altLang="en-US" sz="1000" dirty="0"/>
              <a:t> 설치 및 아파치 연동</a:t>
            </a:r>
            <a:endParaRPr lang="en-US" altLang="ko-KR" sz="1000" dirty="0"/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2.5</a:t>
            </a:r>
            <a:r>
              <a:rPr lang="ko-KR" altLang="en-US" sz="1000" dirty="0">
                <a:solidFill>
                  <a:schemeClr val="tx1"/>
                </a:solidFill>
              </a:rPr>
              <a:t> 실습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lvl="1"/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sz="1200" dirty="0"/>
              <a:t>Django </a:t>
            </a:r>
            <a:r>
              <a:rPr lang="ko-KR" altLang="en-US" sz="1200" dirty="0"/>
              <a:t>게시판 구현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ko-KR" altLang="ko-KR" sz="12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/>
              <a:t>3</a:t>
            </a:r>
            <a:r>
              <a:rPr lang="en-US" altLang="ko-KR" sz="1000" dirty="0">
                <a:solidFill>
                  <a:schemeClr val="tx1"/>
                </a:solidFill>
              </a:rPr>
              <a:t>.1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Django </a:t>
            </a:r>
            <a:r>
              <a:rPr lang="ko-KR" altLang="en-US" sz="1000" dirty="0">
                <a:solidFill>
                  <a:schemeClr val="tx1"/>
                </a:solidFill>
              </a:rPr>
              <a:t>환경</a:t>
            </a:r>
            <a:r>
              <a:rPr lang="en-US" altLang="ko-KR" sz="1000" dirty="0"/>
              <a:t> </a:t>
            </a:r>
            <a:r>
              <a:rPr lang="ko-KR" altLang="en-US" sz="1000" dirty="0"/>
              <a:t>구축</a:t>
            </a:r>
            <a:endParaRPr lang="en-US" altLang="ko-KR" sz="1000" dirty="0"/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3.2</a:t>
            </a:r>
            <a:r>
              <a:rPr lang="ko-KR" altLang="en-US" sz="1000" dirty="0">
                <a:solidFill>
                  <a:schemeClr val="tx1"/>
                </a:solidFill>
              </a:rPr>
              <a:t> 게시판 만들기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 err="1"/>
              <a:t>Dockerize</a:t>
            </a:r>
            <a:endParaRPr lang="en-US" altLang="ko-KR" sz="1200" dirty="0"/>
          </a:p>
          <a:p>
            <a:pPr indent="0">
              <a:buNone/>
            </a:pPr>
            <a:r>
              <a:rPr lang="ko-KR" altLang="en-US" sz="1000" b="0" dirty="0"/>
              <a:t>    </a:t>
            </a:r>
            <a:r>
              <a:rPr lang="en-US" altLang="ko-KR" sz="1000" b="0" dirty="0"/>
              <a:t>4.1</a:t>
            </a:r>
            <a:r>
              <a:rPr lang="ko-KR" altLang="en-US" sz="1000" b="0" dirty="0"/>
              <a:t> </a:t>
            </a:r>
            <a:r>
              <a:rPr lang="en-US" altLang="ko-KR" sz="1000" b="0" dirty="0" err="1"/>
              <a:t>Dockerize</a:t>
            </a:r>
            <a:r>
              <a:rPr lang="en-US" altLang="ko-KR" sz="1000" b="0" dirty="0"/>
              <a:t> Process</a:t>
            </a:r>
          </a:p>
          <a:p>
            <a:pPr indent="0">
              <a:buNone/>
            </a:pPr>
            <a:r>
              <a:rPr lang="en-US" altLang="ko-KR" sz="1000" b="0" dirty="0"/>
              <a:t>    4.2 Trouble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978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4"/>
            <a:ext cx="7632700" cy="1072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2.2 </a:t>
            </a:r>
            <a:r>
              <a:rPr lang="ko-KR" altLang="en-US" dirty="0" err="1">
                <a:latin typeface="나눔고딕" panose="020D0604000000000000" pitchFamily="50" charset="-127"/>
              </a:rPr>
              <a:t>톰캣</a:t>
            </a:r>
            <a:r>
              <a:rPr lang="ko-KR" altLang="en-US" dirty="0">
                <a:latin typeface="나눔고딕" panose="020D0604000000000000" pitchFamily="50" charset="-127"/>
              </a:rPr>
              <a:t> 세션 </a:t>
            </a:r>
            <a:r>
              <a:rPr lang="ko-KR" altLang="en-US" dirty="0" err="1">
                <a:latin typeface="나눔고딕" panose="020D0604000000000000" pitchFamily="50" charset="-127"/>
              </a:rPr>
              <a:t>클러스터링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세션 </a:t>
            </a:r>
            <a:r>
              <a:rPr lang="ko-KR" altLang="en-US" sz="1200" b="1" dirty="0" err="1"/>
              <a:t>클러스터링</a:t>
            </a:r>
            <a:r>
              <a:rPr lang="ko-KR" altLang="en-US" sz="1200" b="1" dirty="0"/>
              <a:t>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755650" y="2557527"/>
            <a:ext cx="3168278" cy="223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49538" y="1836162"/>
            <a:ext cx="7638812" cy="3032998"/>
            <a:chOff x="749538" y="1836162"/>
            <a:chExt cx="7638812" cy="3032998"/>
          </a:xfrm>
        </p:grpSpPr>
        <p:sp>
          <p:nvSpPr>
            <p:cNvPr id="19" name="직사각형 18"/>
            <p:cNvSpPr/>
            <p:nvPr/>
          </p:nvSpPr>
          <p:spPr>
            <a:xfrm>
              <a:off x="749538" y="1836162"/>
              <a:ext cx="7638812" cy="303299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4" name="그룹 1023"/>
            <p:cNvGrpSpPr/>
            <p:nvPr/>
          </p:nvGrpSpPr>
          <p:grpSpPr>
            <a:xfrm>
              <a:off x="2692340" y="1916833"/>
              <a:ext cx="3823876" cy="2448271"/>
              <a:chOff x="2692340" y="1916833"/>
              <a:chExt cx="3823876" cy="2448271"/>
            </a:xfrm>
          </p:grpSpPr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B77CE6CE-C676-1649-9D3C-C0C99ABC2701}"/>
                  </a:ext>
                </a:extLst>
              </p:cNvPr>
              <p:cNvSpPr/>
              <p:nvPr/>
            </p:nvSpPr>
            <p:spPr>
              <a:xfrm>
                <a:off x="3851920" y="1916833"/>
                <a:ext cx="1368078" cy="504056"/>
              </a:xfrm>
              <a:prstGeom prst="roundRect">
                <a:avLst/>
              </a:prstGeom>
              <a:solidFill>
                <a:srgbClr val="FFCC66"/>
              </a:solidFill>
              <a:ln>
                <a:solidFill>
                  <a:srgbClr val="FFCC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FBB9B6-6F7D-C74D-95AE-F09ECD547842}"/>
                  </a:ext>
                </a:extLst>
              </p:cNvPr>
              <p:cNvSpPr txBox="1"/>
              <p:nvPr/>
            </p:nvSpPr>
            <p:spPr>
              <a:xfrm>
                <a:off x="4067944" y="1977162"/>
                <a:ext cx="9950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HTTP Client</a:t>
                </a:r>
              </a:p>
              <a:p>
                <a:pPr algn="ctr"/>
                <a:r>
                  <a:rPr lang="en-US" altLang="ko-KR" sz="1000" b="1" dirty="0"/>
                  <a:t>(Browser)</a:t>
                </a:r>
                <a:endParaRPr lang="ko-KR" altLang="en-US" sz="1000" b="1" dirty="0"/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2692340" y="3173209"/>
                <a:ext cx="1191895" cy="1191895"/>
                <a:chOff x="952676" y="3634273"/>
                <a:chExt cx="1191895" cy="1191895"/>
              </a:xfrm>
            </p:grpSpPr>
            <p:pic>
              <p:nvPicPr>
                <p:cNvPr id="23" name="Picture 2" descr="tomcat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676" y="3634273"/>
                  <a:ext cx="1191895" cy="11918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1852940" y="4483671"/>
                  <a:ext cx="2160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/>
                    <a:t>1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5324321" y="3173209"/>
                <a:ext cx="1191895" cy="1191895"/>
                <a:chOff x="4291747" y="3708824"/>
                <a:chExt cx="1191895" cy="1191895"/>
              </a:xfrm>
            </p:grpSpPr>
            <p:pic>
              <p:nvPicPr>
                <p:cNvPr id="26" name="Picture 2" descr="tomcat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1747" y="3708824"/>
                  <a:ext cx="1191895" cy="11918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5187791" y="4557186"/>
                  <a:ext cx="2238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/>
                    <a:t>2</a:t>
                  </a:r>
                  <a:endParaRPr lang="ko-KR" altLang="en-US" sz="1400" b="1" dirty="0"/>
                </a:p>
              </p:txBody>
            </p:sp>
          </p:grpSp>
          <p:sp>
            <p:nvSpPr>
              <p:cNvPr id="47" name="타원 46"/>
              <p:cNvSpPr/>
              <p:nvPr/>
            </p:nvSpPr>
            <p:spPr>
              <a:xfrm>
                <a:off x="4355976" y="2708920"/>
                <a:ext cx="431924" cy="440298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>
                <a:stCxn id="21" idx="2"/>
              </p:cNvCxnSpPr>
              <p:nvPr/>
            </p:nvCxnSpPr>
            <p:spPr>
              <a:xfrm>
                <a:off x="4565450" y="2377272"/>
                <a:ext cx="6550" cy="57356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꺾인 연결선 59"/>
              <p:cNvCxnSpPr>
                <a:stCxn id="26" idx="0"/>
                <a:endCxn id="23" idx="0"/>
              </p:cNvCxnSpPr>
              <p:nvPr/>
            </p:nvCxnSpPr>
            <p:spPr>
              <a:xfrm rot="16200000" flipV="1">
                <a:off x="4604279" y="1857218"/>
                <a:ext cx="12700" cy="2631981"/>
              </a:xfrm>
              <a:prstGeom prst="bent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모서리가 둥근 직사각형 1033"/>
            <p:cNvSpPr/>
            <p:nvPr/>
          </p:nvSpPr>
          <p:spPr>
            <a:xfrm>
              <a:off x="2692340" y="3133591"/>
              <a:ext cx="3895884" cy="144753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TextBox 1034"/>
            <p:cNvSpPr txBox="1"/>
            <p:nvPr/>
          </p:nvSpPr>
          <p:spPr>
            <a:xfrm>
              <a:off x="1835696" y="2777383"/>
              <a:ext cx="1481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</a:rPr>
                <a:t>Cluster Group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49538" y="5085184"/>
            <a:ext cx="7632700" cy="1099527"/>
            <a:chOff x="749538" y="5085184"/>
            <a:chExt cx="7632700" cy="109952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538" y="5085184"/>
              <a:ext cx="7632700" cy="10995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755576" y="5801758"/>
              <a:ext cx="3168278" cy="2234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6" name="곱하기 10">
            <a:extLst>
              <a:ext uri="{FF2B5EF4-FFF2-40B4-BE49-F238E27FC236}">
                <a16:creationId xmlns:a16="http://schemas.microsoft.com/office/drawing/2014/main" id="{C7628758-4E36-804F-B20A-C6EC2C10F87A}"/>
              </a:ext>
            </a:extLst>
          </p:cNvPr>
          <p:cNvSpPr/>
          <p:nvPr/>
        </p:nvSpPr>
        <p:spPr>
          <a:xfrm>
            <a:off x="2722860" y="3186867"/>
            <a:ext cx="1215340" cy="936104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84235" y="3769157"/>
            <a:ext cx="1440086" cy="451862"/>
            <a:chOff x="3884235" y="3769157"/>
            <a:chExt cx="1440086" cy="451862"/>
          </a:xfrm>
        </p:grpSpPr>
        <p:cxnSp>
          <p:nvCxnSpPr>
            <p:cNvPr id="1032" name="직선 화살표 연결선 1031"/>
            <p:cNvCxnSpPr>
              <a:stCxn id="23" idx="3"/>
              <a:endCxn id="26" idx="1"/>
            </p:cNvCxnSpPr>
            <p:nvPr/>
          </p:nvCxnSpPr>
          <p:spPr>
            <a:xfrm>
              <a:off x="3884235" y="3769157"/>
              <a:ext cx="144008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33" name="TextBox 1032"/>
            <p:cNvSpPr txBox="1"/>
            <p:nvPr/>
          </p:nvSpPr>
          <p:spPr>
            <a:xfrm>
              <a:off x="4092964" y="3913242"/>
              <a:ext cx="10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</a:rPr>
                <a:t>Session ID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4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9240"/>
            <a:ext cx="8640000" cy="338554"/>
          </a:xfrm>
        </p:spPr>
        <p:txBody>
          <a:bodyPr/>
          <a:lstStyle/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MySQL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 및 연동</a:t>
            </a:r>
            <a:endParaRPr lang="ko-KR" altLang="en-US" sz="1600" b="1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MySQL</a:t>
            </a:r>
            <a:r>
              <a:rPr lang="ko-KR" altLang="en-US" sz="1200" b="1" dirty="0"/>
              <a:t> 이란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B1A88-E509-7341-A771-18CFE00BBD76}"/>
              </a:ext>
            </a:extLst>
          </p:cNvPr>
          <p:cNvSpPr txBox="1"/>
          <p:nvPr/>
        </p:nvSpPr>
        <p:spPr>
          <a:xfrm>
            <a:off x="755576" y="1844825"/>
            <a:ext cx="381642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MySQL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멀티 유저 환경에서 데이터 접근 및 변경</a:t>
            </a:r>
            <a:r>
              <a:rPr lang="en-US" altLang="ko-KR" sz="1000" dirty="0"/>
              <a:t>, </a:t>
            </a:r>
            <a:r>
              <a:rPr lang="ko-KR" altLang="en-US" sz="1000" dirty="0"/>
              <a:t>관리 </a:t>
            </a:r>
            <a:r>
              <a:rPr lang="en-US" altLang="ko-KR" sz="1000" dirty="0"/>
              <a:t>(DBMS)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서버에서 가장 점유율이 높은 것은 </a:t>
            </a:r>
            <a:r>
              <a:rPr lang="en-US" altLang="ko-KR" sz="1000" dirty="0"/>
              <a:t>5.x</a:t>
            </a:r>
            <a:r>
              <a:rPr lang="ko-KR" altLang="en-US" sz="1000" dirty="0"/>
              <a:t>버전</a:t>
            </a:r>
            <a:endParaRPr lang="en-US" altLang="ko-KR" sz="1000" dirty="0"/>
          </a:p>
          <a:p>
            <a:r>
              <a:rPr lang="en-US" altLang="ko-KR" sz="1000" dirty="0"/>
              <a:t> </a:t>
            </a:r>
          </a:p>
          <a:p>
            <a:endParaRPr lang="en-US" altLang="ko-KR" sz="1000" dirty="0"/>
          </a:p>
          <a:p>
            <a:r>
              <a:rPr lang="en" altLang="ko-KR" sz="1200" b="1" dirty="0"/>
              <a:t>MySQL </a:t>
            </a:r>
            <a:r>
              <a:rPr lang="ko-KR" altLang="en-US" sz="1200" b="1" dirty="0"/>
              <a:t>엔진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dirty="0"/>
              <a:t>SQL </a:t>
            </a:r>
            <a:r>
              <a:rPr lang="ko-KR" altLang="en-US" sz="1000" dirty="0"/>
              <a:t>처리 및 최적화</a:t>
            </a:r>
            <a:r>
              <a:rPr lang="en-US" altLang="ko-KR" sz="1000" dirty="0"/>
              <a:t>, </a:t>
            </a:r>
            <a:r>
              <a:rPr lang="ko-KR" altLang="en-US" sz="1000" dirty="0"/>
              <a:t>보조 메모리 통신</a:t>
            </a:r>
            <a:r>
              <a:rPr lang="en-US" altLang="ko-KR" sz="1000" dirty="0"/>
              <a:t> </a:t>
            </a:r>
            <a:r>
              <a:rPr lang="ko-KR" altLang="en-US" sz="1000" dirty="0"/>
              <a:t>등 데이터베이스의 </a:t>
            </a:r>
            <a:r>
              <a:rPr lang="ko-KR" altLang="en-US" sz="1000" b="1" dirty="0"/>
              <a:t>일반적인 주 기능</a:t>
            </a:r>
            <a:r>
              <a:rPr lang="ko-KR" altLang="en-US" sz="1000" dirty="0"/>
              <a:t>을 담당</a:t>
            </a:r>
            <a:endParaRPr lang="en-US" altLang="ko-KR" sz="1000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200" b="1" dirty="0"/>
              <a:t>스토리지 엔진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스토리지 엔진은 디스크에 </a:t>
            </a:r>
            <a:r>
              <a:rPr lang="ko-KR" altLang="en-US" sz="1000" b="1" dirty="0"/>
              <a:t>데이터를 저장하거나 읽는 역할</a:t>
            </a:r>
            <a:r>
              <a:rPr lang="ko-KR" altLang="en-US" sz="1000" dirty="0"/>
              <a:t>을 수행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dirty="0"/>
              <a:t>MySQL</a:t>
            </a:r>
            <a:r>
              <a:rPr lang="ko-KR" altLang="en-US" sz="1000" dirty="0"/>
              <a:t>에서 사용하는 테이블에 따라 더욱 효율적인 엔진을 사용</a:t>
            </a:r>
            <a:r>
              <a:rPr lang="en-US" altLang="ko-KR" sz="1000" dirty="0"/>
              <a:t>(pluggable)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ex) </a:t>
            </a:r>
            <a:r>
              <a:rPr lang="en" altLang="ko-KR" sz="1000" dirty="0" err="1"/>
              <a:t>InnoDB</a:t>
            </a:r>
            <a:r>
              <a:rPr lang="en" altLang="ko-KR" sz="1000" dirty="0"/>
              <a:t>, </a:t>
            </a:r>
            <a:r>
              <a:rPr lang="en" altLang="ko-KR" sz="1000" dirty="0" err="1"/>
              <a:t>MyISAM</a:t>
            </a:r>
            <a:r>
              <a:rPr lang="en" altLang="ko-KR" sz="1000" dirty="0"/>
              <a:t>, MERGE, MEMORY, CSV </a:t>
            </a:r>
            <a:r>
              <a:rPr lang="ko-KR" altLang="en-US" sz="1000" dirty="0"/>
              <a:t>엔진</a:t>
            </a:r>
            <a:endParaRPr lang="en-US" altLang="ko-KR" sz="1200" dirty="0"/>
          </a:p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0149BB-2083-E446-BDF0-A74AE2D26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5"/>
            <a:ext cx="3816350" cy="27986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4669723" y="3573016"/>
            <a:ext cx="3672408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87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MySQL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 및 연동</a:t>
            </a:r>
            <a:endParaRPr lang="ko-KR" altLang="en-US" sz="1600" b="1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InnoDB</a:t>
            </a:r>
            <a:r>
              <a:rPr lang="ko-KR" altLang="en-US" sz="1200" b="1" dirty="0"/>
              <a:t> 와 </a:t>
            </a:r>
            <a:r>
              <a:rPr lang="en-US" altLang="ko-KR" sz="1200" b="1" dirty="0" err="1"/>
              <a:t>MyISAM</a:t>
            </a:r>
            <a:r>
              <a:rPr lang="ko-KR" altLang="en-US" sz="1200" b="1" dirty="0"/>
              <a:t>의 차이점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750568-B7FB-364B-ABBF-CA555710A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65"/>
          <a:stretch/>
        </p:blipFill>
        <p:spPr>
          <a:xfrm>
            <a:off x="2473970" y="1844675"/>
            <a:ext cx="419606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75267"/>
          <a:stretch/>
        </p:blipFill>
        <p:spPr>
          <a:xfrm>
            <a:off x="766020" y="1841575"/>
            <a:ext cx="7609504" cy="14434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51879" b="3701"/>
          <a:stretch/>
        </p:blipFill>
        <p:spPr>
          <a:xfrm>
            <a:off x="778968" y="3580800"/>
            <a:ext cx="7609504" cy="25922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MySQL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 및 연동</a:t>
            </a:r>
            <a:endParaRPr lang="ko-KR" altLang="en-US" sz="1600" b="1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MySQL</a:t>
            </a:r>
            <a:r>
              <a:rPr lang="ko-KR" altLang="en-US" sz="1200" b="1" dirty="0"/>
              <a:t> 설치 및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53674" y="2713757"/>
            <a:ext cx="1656184" cy="288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66459" y="3873384"/>
            <a:ext cx="838006" cy="198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66459" y="4941168"/>
            <a:ext cx="3417509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53674" y="5805264"/>
            <a:ext cx="1944216" cy="317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0E730-FCB0-1F4A-8249-5CE200B6405B}"/>
              </a:ext>
            </a:extLst>
          </p:cNvPr>
          <p:cNvSpPr txBox="1"/>
          <p:nvPr/>
        </p:nvSpPr>
        <p:spPr>
          <a:xfrm>
            <a:off x="3779912" y="3645024"/>
            <a:ext cx="4550394" cy="12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DB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(Version 5.X)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+ port : 13306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+ charset = utf8 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+ buffer pool size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현장비의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메모리 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 ~70%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세팅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+ </a:t>
            </a:r>
            <a:r>
              <a:rPr lang="en-US" altLang="ko-KR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default_storage_engine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InnoDB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MyISAM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의 차이 서술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69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r>
              <a:rPr lang="en-US" altLang="ko-KR" dirty="0"/>
              <a:t>2.4</a:t>
            </a:r>
            <a:r>
              <a:rPr lang="ko-KR" altLang="en-US" dirty="0"/>
              <a:t> </a:t>
            </a:r>
            <a:r>
              <a:rPr lang="en-US" altLang="ko-KR" dirty="0"/>
              <a:t>PHP</a:t>
            </a:r>
            <a:r>
              <a:rPr lang="ko-KR" altLang="en-US" dirty="0"/>
              <a:t> 설치 및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PHP </a:t>
            </a:r>
            <a:r>
              <a:rPr lang="ko-KR" altLang="en-US" sz="1200" b="1" dirty="0"/>
              <a:t>설치 및 아파치 연동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0131"/>
          <a:stretch/>
        </p:blipFill>
        <p:spPr>
          <a:xfrm>
            <a:off x="755651" y="1844824"/>
            <a:ext cx="7632700" cy="931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3" y="2776198"/>
            <a:ext cx="7632700" cy="29827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755576" y="4293112"/>
            <a:ext cx="3024336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1844675"/>
            <a:ext cx="6624736" cy="4293273"/>
            <a:chOff x="1259632" y="1853968"/>
            <a:chExt cx="6624736" cy="429327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9632" y="1853968"/>
              <a:ext cx="6624736" cy="42932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3059832" y="5661248"/>
              <a:ext cx="2135969" cy="2252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72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DB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데이터 표출</a:t>
            </a:r>
            <a:endParaRPr lang="ko-KR" altLang="en-US" sz="1600" b="1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MySQL Tomcat </a:t>
            </a:r>
            <a:r>
              <a:rPr lang="ko-KR" altLang="en-US" sz="1200" b="1" dirty="0"/>
              <a:t>연동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mysql</a:t>
            </a:r>
            <a:r>
              <a:rPr lang="en-US" altLang="ko-KR" sz="1200" b="1" dirty="0"/>
              <a:t> connector-java)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1520" y="3079993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실습용 데이터 입력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5"/>
            <a:ext cx="7632774" cy="7838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573015"/>
            <a:ext cx="7632774" cy="26766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99592" y="4365104"/>
            <a:ext cx="136815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1169988" y="4941168"/>
            <a:ext cx="4122092" cy="1152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755650" y="1844674"/>
            <a:ext cx="1584102" cy="152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8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60338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- </a:t>
            </a:r>
            <a:r>
              <a:rPr lang="en-US" altLang="ko-KR" dirty="0"/>
              <a:t>DB </a:t>
            </a:r>
            <a:r>
              <a:rPr lang="ko-KR" altLang="en-US" dirty="0"/>
              <a:t>입력 데이터 표출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 smtClean="0"/>
              <a:t>입력된 </a:t>
            </a:r>
            <a:r>
              <a:rPr lang="ko-KR" altLang="en-US" sz="1200" b="1" dirty="0"/>
              <a:t>데이터 표출 </a:t>
            </a:r>
            <a:r>
              <a:rPr lang="en-US" altLang="ko-KR" sz="1200" b="1" dirty="0" err="1"/>
              <a:t>jsp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작성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2" y="1844675"/>
            <a:ext cx="7624628" cy="4321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99592" y="2492896"/>
            <a:ext cx="4392488" cy="426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1259632" y="4653136"/>
            <a:ext cx="2664296" cy="39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1835696" y="2996952"/>
            <a:ext cx="1656184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03" y="2463895"/>
            <a:ext cx="5099342" cy="27244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87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오픈소스 모니터링 비교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858430" y="2101372"/>
            <a:ext cx="1296144" cy="1296144"/>
            <a:chOff x="6732241" y="2169218"/>
            <a:chExt cx="1296144" cy="1296144"/>
          </a:xfrm>
        </p:grpSpPr>
        <p:sp>
          <p:nvSpPr>
            <p:cNvPr id="24" name="타원 23"/>
            <p:cNvSpPr/>
            <p:nvPr/>
          </p:nvSpPr>
          <p:spPr>
            <a:xfrm>
              <a:off x="6732241" y="2169218"/>
              <a:ext cx="1296144" cy="12961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2" name="Picture 2" descr="관련 이미지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337905"/>
              <a:ext cx="1152128" cy="9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2914038" y="2101372"/>
            <a:ext cx="1296144" cy="1296144"/>
            <a:chOff x="4816150" y="2143981"/>
            <a:chExt cx="1296144" cy="1296144"/>
          </a:xfrm>
        </p:grpSpPr>
        <p:sp>
          <p:nvSpPr>
            <p:cNvPr id="18" name="타원 17"/>
            <p:cNvSpPr/>
            <p:nvPr/>
          </p:nvSpPr>
          <p:spPr>
            <a:xfrm>
              <a:off x="4816150" y="2143981"/>
              <a:ext cx="1296144" cy="12961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8" name="Picture 8" descr="zabbix logo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17" y="2638074"/>
              <a:ext cx="1175410" cy="307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941842" y="2106850"/>
            <a:ext cx="1296144" cy="1296144"/>
            <a:chOff x="941842" y="2149459"/>
            <a:chExt cx="1296144" cy="1296144"/>
          </a:xfrm>
        </p:grpSpPr>
        <p:sp>
          <p:nvSpPr>
            <p:cNvPr id="10" name="타원 9"/>
            <p:cNvSpPr/>
            <p:nvPr/>
          </p:nvSpPr>
          <p:spPr>
            <a:xfrm>
              <a:off x="941842" y="2149459"/>
              <a:ext cx="1296144" cy="12961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120" y="2453496"/>
              <a:ext cx="1269588" cy="67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4886234" y="2101372"/>
            <a:ext cx="1296144" cy="1296144"/>
            <a:chOff x="2878996" y="2143981"/>
            <a:chExt cx="1296144" cy="1296144"/>
          </a:xfrm>
        </p:grpSpPr>
        <p:sp>
          <p:nvSpPr>
            <p:cNvPr id="17" name="타원 16"/>
            <p:cNvSpPr/>
            <p:nvPr/>
          </p:nvSpPr>
          <p:spPr>
            <a:xfrm>
              <a:off x="2878996" y="2143981"/>
              <a:ext cx="1296144" cy="129614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관련 이미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7600" y="2169218"/>
              <a:ext cx="1248073" cy="1248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직선 연결선 15"/>
          <p:cNvCxnSpPr/>
          <p:nvPr/>
        </p:nvCxnSpPr>
        <p:spPr>
          <a:xfrm>
            <a:off x="919062" y="3573214"/>
            <a:ext cx="2456" cy="165583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914038" y="3573214"/>
            <a:ext cx="0" cy="1655986"/>
          </a:xfrm>
          <a:prstGeom prst="line">
            <a:avLst/>
          </a:prstGeom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860032" y="3573214"/>
            <a:ext cx="0" cy="1655986"/>
          </a:xfrm>
          <a:prstGeom prst="line">
            <a:avLst/>
          </a:prstGeom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6868509" y="3573214"/>
            <a:ext cx="7747" cy="1655986"/>
          </a:xfrm>
          <a:prstGeom prst="line">
            <a:avLst/>
          </a:prstGeom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1518" y="3997364"/>
            <a:ext cx="19435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1999</a:t>
            </a:r>
            <a:r>
              <a:rPr lang="ko-KR" altLang="en-US" sz="1000" dirty="0"/>
              <a:t>년 시작 </a:t>
            </a:r>
            <a:r>
              <a:rPr lang="en-US" altLang="ko-KR" sz="1000" dirty="0"/>
              <a:t>(1.0 – 2001)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PHP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 장애 </a:t>
            </a:r>
            <a:r>
              <a:rPr lang="ko-KR" altLang="en-US" sz="1000" dirty="0" err="1"/>
              <a:t>알람</a:t>
            </a:r>
            <a:r>
              <a:rPr lang="ko-KR" altLang="en-US" sz="1000" dirty="0"/>
              <a:t> 기능 </a:t>
            </a:r>
            <a:r>
              <a:rPr lang="en-US" altLang="ko-KR" sz="1000" dirty="0"/>
              <a:t>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플러그인 사용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안정성</a:t>
            </a:r>
            <a:endParaRPr lang="en-US" altLang="ko-KR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922009" y="3997364"/>
            <a:ext cx="1938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2001</a:t>
            </a:r>
            <a:r>
              <a:rPr lang="ko-KR" altLang="en-US" sz="1000" dirty="0"/>
              <a:t>년 시작 </a:t>
            </a:r>
            <a:r>
              <a:rPr lang="en-US" altLang="ko-KR" sz="1000" dirty="0"/>
              <a:t>(1.0 - 2004)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PHP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 장애 </a:t>
            </a:r>
            <a:r>
              <a:rPr lang="ko-KR" altLang="en-US" sz="1000" dirty="0" err="1"/>
              <a:t>알람</a:t>
            </a:r>
            <a:r>
              <a:rPr lang="ko-KR" altLang="en-US" sz="1000" dirty="0"/>
              <a:t> 특화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템플릿 사용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대시보드 </a:t>
            </a:r>
            <a:r>
              <a:rPr lang="ko-KR" altLang="en-US" sz="1000" dirty="0" err="1"/>
              <a:t>커스터마이징</a:t>
            </a:r>
            <a:r>
              <a:rPr lang="ko-KR" altLang="en-US" sz="1000" dirty="0"/>
              <a:t> </a:t>
            </a:r>
            <a:r>
              <a:rPr lang="en-US" altLang="ko-KR" sz="1000" dirty="0"/>
              <a:t>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32" y="3997364"/>
            <a:ext cx="18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2008</a:t>
            </a:r>
            <a:r>
              <a:rPr lang="ko-KR" altLang="en-US" sz="1000" dirty="0"/>
              <a:t>년 시작</a:t>
            </a:r>
            <a:r>
              <a:rPr lang="en-US" altLang="ko-KR" sz="1000" dirty="0"/>
              <a:t>(1.0 - 2017)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Python - </a:t>
            </a:r>
            <a:r>
              <a:rPr lang="ko-KR" altLang="en-US" sz="1000" dirty="0"/>
              <a:t>의존 관계 모듈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 장애 </a:t>
            </a:r>
            <a:r>
              <a:rPr lang="ko-KR" altLang="en-US" sz="1000" dirty="0" err="1"/>
              <a:t>알람</a:t>
            </a:r>
            <a:r>
              <a:rPr lang="ko-KR" altLang="en-US" sz="1000" dirty="0"/>
              <a:t> 기능 </a:t>
            </a:r>
            <a:r>
              <a:rPr lang="en-US" altLang="ko-KR" sz="1000" dirty="0"/>
              <a:t>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데이터 수집 및 그래프 </a:t>
            </a:r>
            <a:r>
              <a:rPr lang="en-US" altLang="ko-KR" sz="1000" dirty="0"/>
              <a:t>API </a:t>
            </a:r>
            <a:r>
              <a:rPr lang="ko-KR" altLang="en-US" sz="1000" dirty="0"/>
              <a:t>제공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68509" y="3997364"/>
            <a:ext cx="1591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Go, Node.js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오픈소스 대시보드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Graphite, </a:t>
            </a:r>
            <a:r>
              <a:rPr lang="en-US" altLang="ko-KR" sz="1000" dirty="0" err="1"/>
              <a:t>InfluxDB</a:t>
            </a:r>
            <a:r>
              <a:rPr lang="en-US" altLang="ko-KR" sz="1000" dirty="0"/>
              <a:t> </a:t>
            </a:r>
            <a:r>
              <a:rPr lang="ko-KR" altLang="en-US" sz="1000" dirty="0"/>
              <a:t>와 연계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2771799" y="1988841"/>
            <a:ext cx="1944217" cy="3456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설치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64305"/>
          <a:stretch/>
        </p:blipFill>
        <p:spPr>
          <a:xfrm>
            <a:off x="755650" y="2425501"/>
            <a:ext cx="7632700" cy="1143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" t="80928" r="-1" b="1088"/>
          <a:stretch/>
        </p:blipFill>
        <p:spPr>
          <a:xfrm>
            <a:off x="755650" y="1848867"/>
            <a:ext cx="7632700" cy="576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73987"/>
          <a:stretch/>
        </p:blipFill>
        <p:spPr>
          <a:xfrm>
            <a:off x="755576" y="3568898"/>
            <a:ext cx="7632700" cy="7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0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설정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4490264"/>
            <a:ext cx="7632700" cy="16755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1798"/>
          <a:stretch/>
        </p:blipFill>
        <p:spPr>
          <a:xfrm>
            <a:off x="756295" y="1844675"/>
            <a:ext cx="7632055" cy="264558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55650" y="1844675"/>
            <a:ext cx="7632699" cy="2926295"/>
            <a:chOff x="755650" y="1844675"/>
            <a:chExt cx="7632699" cy="29262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650" y="1844675"/>
              <a:ext cx="7632699" cy="2926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203847" y="4211647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&lt;</a:t>
              </a:r>
              <a:r>
                <a:rPr lang="en-US" altLang="ko-KR" b="1" dirty="0" err="1"/>
                <a:t>Zabbix</a:t>
              </a:r>
              <a:r>
                <a:rPr lang="en-US" altLang="ko-KR" b="1" dirty="0"/>
                <a:t> </a:t>
              </a:r>
              <a:r>
                <a:rPr lang="ko-KR" altLang="en-US" b="1" dirty="0"/>
                <a:t>초기 화면</a:t>
              </a:r>
              <a:r>
                <a:rPr lang="en-US" altLang="ko-KR" b="1" dirty="0"/>
                <a:t>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85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en-US" altLang="ko-KR" dirty="0"/>
              <a:t>OJT </a:t>
            </a:r>
            <a:r>
              <a:rPr lang="ko-KR" altLang="en-US" dirty="0"/>
              <a:t>최종 과제 개요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서버 모니터링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844675"/>
            <a:ext cx="7632700" cy="3851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39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858615"/>
            <a:ext cx="7632700" cy="2443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모니터링 템플릿 추가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3851920" y="2390420"/>
            <a:ext cx="1728192" cy="606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3851920" y="3182260"/>
            <a:ext cx="1728192" cy="246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아파치 모니터링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3" y="1844675"/>
            <a:ext cx="7634078" cy="1348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1844675"/>
            <a:ext cx="7632700" cy="4040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410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MySQL </a:t>
            </a:r>
            <a:r>
              <a:rPr lang="ko-KR" altLang="en-US" sz="1200" b="1" dirty="0"/>
              <a:t>모니터링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844675"/>
            <a:ext cx="7632700" cy="30383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1844675"/>
            <a:ext cx="7632700" cy="3349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923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Tomcat </a:t>
            </a:r>
            <a:r>
              <a:rPr lang="ko-KR" altLang="en-US" sz="1200" b="1" dirty="0"/>
              <a:t>모니터링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5B097-CBC6-374F-9947-E6A5155B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3" y="4488997"/>
            <a:ext cx="7620427" cy="1679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882015-CE79-F943-957E-D258B1D35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23" y="1844675"/>
            <a:ext cx="7620427" cy="25666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6876256" y="4653136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987824" y="2132857"/>
            <a:ext cx="5328592" cy="504056"/>
            <a:chOff x="3275856" y="2265369"/>
            <a:chExt cx="4752454" cy="44355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t="80654"/>
            <a:stretch/>
          </p:blipFill>
          <p:spPr>
            <a:xfrm>
              <a:off x="3275856" y="2265369"/>
              <a:ext cx="4752454" cy="4435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5921095" y="2368554"/>
              <a:ext cx="538024" cy="1546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67923" y="1844675"/>
            <a:ext cx="7620427" cy="3213977"/>
            <a:chOff x="767923" y="1844675"/>
            <a:chExt cx="7620427" cy="32139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23" y="1844675"/>
              <a:ext cx="7620427" cy="32139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883196" y="184482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&lt;</a:t>
              </a:r>
              <a:r>
                <a:rPr lang="en-US" altLang="ko-KR" sz="1200" b="1" dirty="0" err="1"/>
                <a:t>zabbix</a:t>
              </a:r>
              <a:r>
                <a:rPr lang="en-US" altLang="ko-KR" sz="1200" b="1" dirty="0"/>
                <a:t> </a:t>
              </a:r>
              <a:r>
                <a:rPr lang="ko-KR" altLang="en-US" sz="1200" b="1" dirty="0" err="1"/>
                <a:t>커스터마이징</a:t>
              </a:r>
              <a:r>
                <a:rPr lang="ko-KR" altLang="en-US" sz="1200" b="1" dirty="0"/>
                <a:t> 대시보드 전체 모습</a:t>
              </a:r>
              <a:r>
                <a:rPr lang="en-US" altLang="ko-KR" sz="1200" b="1" dirty="0"/>
                <a:t>&gt;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319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49"/>
            <a:ext cx="8640000" cy="361727"/>
          </a:xfrm>
        </p:spPr>
        <p:txBody>
          <a:bodyPr/>
          <a:lstStyle/>
          <a:p>
            <a:pPr>
              <a:defRPr/>
            </a:pP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1.2 </a:t>
            </a:r>
            <a:r>
              <a:rPr lang="en-US" altLang="ko-KR" dirty="0">
                <a:latin typeface="나눔고딕" pitchFamily="50" charset="-127"/>
              </a:rPr>
              <a:t>APM </a:t>
            </a:r>
            <a:r>
              <a:rPr lang="ko-KR" altLang="en-US" dirty="0">
                <a:latin typeface="나눔고딕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정육면체 10">
            <a:extLst>
              <a:ext uri="{FF2B5EF4-FFF2-40B4-BE49-F238E27FC236}">
                <a16:creationId xmlns:a16="http://schemas.microsoft.com/office/drawing/2014/main" id="{13002C8B-0B87-6A4F-8818-9A88548D2465}"/>
              </a:ext>
            </a:extLst>
          </p:cNvPr>
          <p:cNvSpPr/>
          <p:nvPr/>
        </p:nvSpPr>
        <p:spPr>
          <a:xfrm>
            <a:off x="6614281" y="3945395"/>
            <a:ext cx="1944216" cy="129570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정육면체 3">
            <a:extLst>
              <a:ext uri="{FF2B5EF4-FFF2-40B4-BE49-F238E27FC236}">
                <a16:creationId xmlns:a16="http://schemas.microsoft.com/office/drawing/2014/main" id="{E138754F-CBEA-2549-AAA3-445CB66C65CC}"/>
              </a:ext>
            </a:extLst>
          </p:cNvPr>
          <p:cNvSpPr/>
          <p:nvPr/>
        </p:nvSpPr>
        <p:spPr>
          <a:xfrm>
            <a:off x="4988691" y="5002059"/>
            <a:ext cx="1228650" cy="50405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정육면체 10">
            <a:extLst>
              <a:ext uri="{FF2B5EF4-FFF2-40B4-BE49-F238E27FC236}">
                <a16:creationId xmlns:a16="http://schemas.microsoft.com/office/drawing/2014/main" id="{592DF41C-1E46-D444-8928-D390AEC345BB}"/>
              </a:ext>
            </a:extLst>
          </p:cNvPr>
          <p:cNvSpPr/>
          <p:nvPr/>
        </p:nvSpPr>
        <p:spPr>
          <a:xfrm>
            <a:off x="5550169" y="2210904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E885E-5455-174F-BA31-6FD24C74FBBC}"/>
              </a:ext>
            </a:extLst>
          </p:cNvPr>
          <p:cNvSpPr txBox="1"/>
          <p:nvPr/>
        </p:nvSpPr>
        <p:spPr>
          <a:xfrm>
            <a:off x="5388107" y="2169587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uriwokermap</a:t>
            </a:r>
            <a:r>
              <a:rPr lang="en-US" altLang="ko-KR" sz="1000" b="1" dirty="0"/>
              <a:t>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sp>
        <p:nvSpPr>
          <p:cNvPr id="10" name="정육면체 10">
            <a:extLst>
              <a:ext uri="{FF2B5EF4-FFF2-40B4-BE49-F238E27FC236}">
                <a16:creationId xmlns:a16="http://schemas.microsoft.com/office/drawing/2014/main" id="{81CF3CA1-1EB6-554C-9DB5-1F6C5701B04D}"/>
              </a:ext>
            </a:extLst>
          </p:cNvPr>
          <p:cNvSpPr/>
          <p:nvPr/>
        </p:nvSpPr>
        <p:spPr>
          <a:xfrm>
            <a:off x="6629868" y="2489662"/>
            <a:ext cx="1944216" cy="132109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정육면체 3">
            <a:extLst>
              <a:ext uri="{FF2B5EF4-FFF2-40B4-BE49-F238E27FC236}">
                <a16:creationId xmlns:a16="http://schemas.microsoft.com/office/drawing/2014/main" id="{5364A78F-A4B7-1349-9C4F-9061AC3C6D79}"/>
              </a:ext>
            </a:extLst>
          </p:cNvPr>
          <p:cNvSpPr/>
          <p:nvPr/>
        </p:nvSpPr>
        <p:spPr>
          <a:xfrm>
            <a:off x="719584" y="3253952"/>
            <a:ext cx="1371960" cy="515521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D4A9F-3133-634A-A982-88A511BBCCD8}"/>
              </a:ext>
            </a:extLst>
          </p:cNvPr>
          <p:cNvSpPr txBox="1"/>
          <p:nvPr/>
        </p:nvSpPr>
        <p:spPr>
          <a:xfrm>
            <a:off x="819357" y="3364526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endParaRPr lang="ko-KR" altLang="en-US" sz="1000" b="1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77CE6CE-C676-1649-9D3C-C0C99ABC2701}"/>
              </a:ext>
            </a:extLst>
          </p:cNvPr>
          <p:cNvSpPr/>
          <p:nvPr/>
        </p:nvSpPr>
        <p:spPr>
          <a:xfrm>
            <a:off x="3677961" y="1363792"/>
            <a:ext cx="1584102" cy="72008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BB9B6-6F7D-C74D-95AE-F09ECD547842}"/>
              </a:ext>
            </a:extLst>
          </p:cNvPr>
          <p:cNvSpPr txBox="1"/>
          <p:nvPr/>
        </p:nvSpPr>
        <p:spPr>
          <a:xfrm>
            <a:off x="3893948" y="15321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HTTP Client</a:t>
            </a:r>
          </a:p>
          <a:p>
            <a:pPr algn="ctr"/>
            <a:r>
              <a:rPr lang="en-US" altLang="ko-KR" sz="1000" b="1" dirty="0"/>
              <a:t>(Browser)</a:t>
            </a:r>
            <a:endParaRPr lang="ko-KR" altLang="en-US" sz="1000" b="1" dirty="0"/>
          </a:p>
        </p:txBody>
      </p:sp>
      <p:sp>
        <p:nvSpPr>
          <p:cNvPr id="15" name="정육면체 10">
            <a:extLst>
              <a:ext uri="{FF2B5EF4-FFF2-40B4-BE49-F238E27FC236}">
                <a16:creationId xmlns:a16="http://schemas.microsoft.com/office/drawing/2014/main" id="{2298BC07-F4E4-5F4E-84CE-343A41711AC5}"/>
              </a:ext>
            </a:extLst>
          </p:cNvPr>
          <p:cNvSpPr/>
          <p:nvPr/>
        </p:nvSpPr>
        <p:spPr>
          <a:xfrm>
            <a:off x="4866931" y="3230572"/>
            <a:ext cx="1224086" cy="563845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E092B-4EA2-4441-AE72-1009705F7EA9}"/>
              </a:ext>
            </a:extLst>
          </p:cNvPr>
          <p:cNvSpPr txBox="1"/>
          <p:nvPr/>
        </p:nvSpPr>
        <p:spPr>
          <a:xfrm>
            <a:off x="4758044" y="3391919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endParaRPr lang="en-US" altLang="ko-KR" sz="1000" b="1" dirty="0"/>
          </a:p>
        </p:txBody>
      </p:sp>
      <p:sp>
        <p:nvSpPr>
          <p:cNvPr id="17" name="정육면체 10">
            <a:extLst>
              <a:ext uri="{FF2B5EF4-FFF2-40B4-BE49-F238E27FC236}">
                <a16:creationId xmlns:a16="http://schemas.microsoft.com/office/drawing/2014/main" id="{6CEC2196-6CE4-3448-9D23-58BC057056F3}"/>
              </a:ext>
            </a:extLst>
          </p:cNvPr>
          <p:cNvSpPr/>
          <p:nvPr/>
        </p:nvSpPr>
        <p:spPr>
          <a:xfrm>
            <a:off x="6810309" y="270697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89EE2-5955-384B-86F0-FABDA24A3510}"/>
              </a:ext>
            </a:extLst>
          </p:cNvPr>
          <p:cNvSpPr txBox="1"/>
          <p:nvPr/>
        </p:nvSpPr>
        <p:spPr>
          <a:xfrm>
            <a:off x="7039793" y="284567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Instance1</a:t>
            </a:r>
          </a:p>
          <a:p>
            <a:pPr algn="ctr"/>
            <a:r>
              <a:rPr lang="en-US" altLang="ko-KR" sz="1000" b="1" dirty="0"/>
              <a:t>(worker1)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2AC17-EF62-AF41-9544-6422FA371855}"/>
              </a:ext>
            </a:extLst>
          </p:cNvPr>
          <p:cNvSpPr txBox="1"/>
          <p:nvPr/>
        </p:nvSpPr>
        <p:spPr>
          <a:xfrm>
            <a:off x="7006224" y="245044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1</a:t>
            </a:r>
          </a:p>
        </p:txBody>
      </p:sp>
      <p:sp>
        <p:nvSpPr>
          <p:cNvPr id="20" name="순서도: 자기 디스크 28">
            <a:extLst>
              <a:ext uri="{FF2B5EF4-FFF2-40B4-BE49-F238E27FC236}">
                <a16:creationId xmlns:a16="http://schemas.microsoft.com/office/drawing/2014/main" id="{F6BDC884-B067-2C4C-BD75-48CBFD6DE317}"/>
              </a:ext>
            </a:extLst>
          </p:cNvPr>
          <p:cNvSpPr/>
          <p:nvPr/>
        </p:nvSpPr>
        <p:spPr>
          <a:xfrm>
            <a:off x="2445179" y="4988525"/>
            <a:ext cx="944713" cy="648072"/>
          </a:xfrm>
          <a:prstGeom prst="flowChartMagneticDisk">
            <a:avLst/>
          </a:prstGeom>
          <a:solidFill>
            <a:srgbClr val="A7C57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17660-4901-3546-9F07-49DE2DD55375}"/>
              </a:ext>
            </a:extLst>
          </p:cNvPr>
          <p:cNvSpPr txBox="1"/>
          <p:nvPr/>
        </p:nvSpPr>
        <p:spPr>
          <a:xfrm>
            <a:off x="2356653" y="517635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DB</a:t>
            </a:r>
          </a:p>
        </p:txBody>
      </p:sp>
      <p:sp>
        <p:nvSpPr>
          <p:cNvPr id="22" name="정육면체 10">
            <a:extLst>
              <a:ext uri="{FF2B5EF4-FFF2-40B4-BE49-F238E27FC236}">
                <a16:creationId xmlns:a16="http://schemas.microsoft.com/office/drawing/2014/main" id="{25295834-9418-7640-BB59-B0A90E921C09}"/>
              </a:ext>
            </a:extLst>
          </p:cNvPr>
          <p:cNvSpPr/>
          <p:nvPr/>
        </p:nvSpPr>
        <p:spPr>
          <a:xfrm>
            <a:off x="2669861" y="3253951"/>
            <a:ext cx="1224087" cy="548351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33DC10-D43C-5E45-B56B-3574552C997B}"/>
              </a:ext>
            </a:extLst>
          </p:cNvPr>
          <p:cNvSpPr txBox="1"/>
          <p:nvPr/>
        </p:nvSpPr>
        <p:spPr>
          <a:xfrm>
            <a:off x="2705840" y="33919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mod_ssl</a:t>
            </a:r>
            <a:endParaRPr lang="en-US" altLang="ko-KR" sz="1000" b="1" dirty="0"/>
          </a:p>
        </p:txBody>
      </p:sp>
      <p:sp>
        <p:nvSpPr>
          <p:cNvPr id="24" name="정육면체 10">
            <a:extLst>
              <a:ext uri="{FF2B5EF4-FFF2-40B4-BE49-F238E27FC236}">
                <a16:creationId xmlns:a16="http://schemas.microsoft.com/office/drawing/2014/main" id="{8734A934-3808-C644-9730-C195ECA30446}"/>
              </a:ext>
            </a:extLst>
          </p:cNvPr>
          <p:cNvSpPr/>
          <p:nvPr/>
        </p:nvSpPr>
        <p:spPr>
          <a:xfrm>
            <a:off x="6810309" y="426844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B8347-5B17-FB42-9828-07B9A8AFFF77}"/>
              </a:ext>
            </a:extLst>
          </p:cNvPr>
          <p:cNvSpPr txBox="1"/>
          <p:nvPr/>
        </p:nvSpPr>
        <p:spPr>
          <a:xfrm>
            <a:off x="7039793" y="440714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Instance2</a:t>
            </a:r>
          </a:p>
          <a:p>
            <a:pPr algn="ctr"/>
            <a:r>
              <a:rPr lang="en-US" altLang="ko-KR" sz="1000" b="1" dirty="0"/>
              <a:t>(worker2)</a:t>
            </a:r>
          </a:p>
        </p:txBody>
      </p:sp>
      <p:cxnSp>
        <p:nvCxnSpPr>
          <p:cNvPr id="26" name="꺾인 연결선 35">
            <a:extLst>
              <a:ext uri="{FF2B5EF4-FFF2-40B4-BE49-F238E27FC236}">
                <a16:creationId xmlns:a16="http://schemas.microsoft.com/office/drawing/2014/main" id="{3F18AB94-B554-1E4E-BE52-2BBBD335158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V="1">
            <a:off x="819357" y="1723832"/>
            <a:ext cx="2858604" cy="1776902"/>
          </a:xfrm>
          <a:prstGeom prst="bentConnector3">
            <a:avLst>
              <a:gd name="adj1" fmla="val 107997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41">
            <a:extLst>
              <a:ext uri="{FF2B5EF4-FFF2-40B4-BE49-F238E27FC236}">
                <a16:creationId xmlns:a16="http://schemas.microsoft.com/office/drawing/2014/main" id="{D1E2D61F-46E0-4746-83EF-54271CFC3051}"/>
              </a:ext>
            </a:extLst>
          </p:cNvPr>
          <p:cNvCxnSpPr>
            <a:endCxn id="15" idx="2"/>
          </p:cNvCxnSpPr>
          <p:nvPr/>
        </p:nvCxnSpPr>
        <p:spPr>
          <a:xfrm>
            <a:off x="1914603" y="3562594"/>
            <a:ext cx="3564371" cy="231823"/>
          </a:xfrm>
          <a:prstGeom prst="bentConnector4">
            <a:avLst>
              <a:gd name="adj1" fmla="val 15493"/>
              <a:gd name="adj2" fmla="val 19861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44">
            <a:extLst>
              <a:ext uri="{FF2B5EF4-FFF2-40B4-BE49-F238E27FC236}">
                <a16:creationId xmlns:a16="http://schemas.microsoft.com/office/drawing/2014/main" id="{88C4AC68-D142-174C-9C3D-9E2D3C2DA122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342220" y="2390924"/>
            <a:ext cx="468089" cy="67609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47">
            <a:extLst>
              <a:ext uri="{FF2B5EF4-FFF2-40B4-BE49-F238E27FC236}">
                <a16:creationId xmlns:a16="http://schemas.microsoft.com/office/drawing/2014/main" id="{168CAEFA-50D8-784F-ADFE-33431131DC6B}"/>
              </a:ext>
            </a:extLst>
          </p:cNvPr>
          <p:cNvCxnSpPr>
            <a:stCxn id="8" idx="3"/>
            <a:endCxn id="24" idx="1"/>
          </p:cNvCxnSpPr>
          <p:nvPr/>
        </p:nvCxnSpPr>
        <p:spPr>
          <a:xfrm>
            <a:off x="6342220" y="2390924"/>
            <a:ext cx="468089" cy="2237561"/>
          </a:xfrm>
          <a:prstGeom prst="bentConnector3">
            <a:avLst>
              <a:gd name="adj1" fmla="val 3779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50">
            <a:extLst>
              <a:ext uri="{FF2B5EF4-FFF2-40B4-BE49-F238E27FC236}">
                <a16:creationId xmlns:a16="http://schemas.microsoft.com/office/drawing/2014/main" id="{D0D5F76D-1FEA-084F-B36F-89E1D34F4814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rot="5400000">
            <a:off x="2292390" y="1186904"/>
            <a:ext cx="1280654" cy="3074591"/>
          </a:xfrm>
          <a:prstGeom prst="bentConnector3">
            <a:avLst>
              <a:gd name="adj1" fmla="val 50000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53">
            <a:extLst>
              <a:ext uri="{FF2B5EF4-FFF2-40B4-BE49-F238E27FC236}">
                <a16:creationId xmlns:a16="http://schemas.microsoft.com/office/drawing/2014/main" id="{F48A5311-1F74-664D-A330-C851FECD8C30}"/>
              </a:ext>
            </a:extLst>
          </p:cNvPr>
          <p:cNvCxnSpPr/>
          <p:nvPr/>
        </p:nvCxnSpPr>
        <p:spPr>
          <a:xfrm>
            <a:off x="2025622" y="3500734"/>
            <a:ext cx="698376" cy="1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53">
            <a:extLst>
              <a:ext uri="{FF2B5EF4-FFF2-40B4-BE49-F238E27FC236}">
                <a16:creationId xmlns:a16="http://schemas.microsoft.com/office/drawing/2014/main" id="{B250F7EF-1ABD-0048-8048-CB0BFA4E12BB}"/>
              </a:ext>
            </a:extLst>
          </p:cNvPr>
          <p:cNvCxnSpPr/>
          <p:nvPr/>
        </p:nvCxnSpPr>
        <p:spPr>
          <a:xfrm>
            <a:off x="3893948" y="3512495"/>
            <a:ext cx="972983" cy="0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985ED-46D3-194F-BA4A-F70DE3154E26}"/>
              </a:ext>
            </a:extLst>
          </p:cNvPr>
          <p:cNvSpPr txBox="1"/>
          <p:nvPr/>
        </p:nvSpPr>
        <p:spPr>
          <a:xfrm>
            <a:off x="873494" y="146013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BEB16-0DFE-464B-83E8-3F77A4879B9C}"/>
              </a:ext>
            </a:extLst>
          </p:cNvPr>
          <p:cNvSpPr txBox="1"/>
          <p:nvPr/>
        </p:nvSpPr>
        <p:spPr>
          <a:xfrm>
            <a:off x="2237764" y="246824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FF"/>
                </a:solidFill>
              </a:rPr>
              <a:t>Port 443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sp>
        <p:nvSpPr>
          <p:cNvPr id="35" name="정육면체 10">
            <a:extLst>
              <a:ext uri="{FF2B5EF4-FFF2-40B4-BE49-F238E27FC236}">
                <a16:creationId xmlns:a16="http://schemas.microsoft.com/office/drawing/2014/main" id="{3FB15B64-8307-A04B-88CD-433DC934EB71}"/>
              </a:ext>
            </a:extLst>
          </p:cNvPr>
          <p:cNvSpPr/>
          <p:nvPr/>
        </p:nvSpPr>
        <p:spPr>
          <a:xfrm>
            <a:off x="7907346" y="3491647"/>
            <a:ext cx="558044" cy="272742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45564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23186-5AD2-3944-8A6A-B7039E9751E5}"/>
              </a:ext>
            </a:extLst>
          </p:cNvPr>
          <p:cNvSpPr txBox="1"/>
          <p:nvPr/>
        </p:nvSpPr>
        <p:spPr>
          <a:xfrm>
            <a:off x="6342220" y="277189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8109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10D1E-CEE6-304D-8042-05C268A6F2C9}"/>
              </a:ext>
            </a:extLst>
          </p:cNvPr>
          <p:cNvSpPr txBox="1"/>
          <p:nvPr/>
        </p:nvSpPr>
        <p:spPr>
          <a:xfrm>
            <a:off x="6132827" y="4644102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8209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38" name="꺾인 연결선 80">
            <a:extLst>
              <a:ext uri="{FF2B5EF4-FFF2-40B4-BE49-F238E27FC236}">
                <a16:creationId xmlns:a16="http://schemas.microsoft.com/office/drawing/2014/main" id="{E14A5558-F767-2E49-8C0A-24148AD60598}"/>
              </a:ext>
            </a:extLst>
          </p:cNvPr>
          <p:cNvCxnSpPr>
            <a:stCxn id="13" idx="3"/>
            <a:endCxn id="17" idx="3"/>
          </p:cNvCxnSpPr>
          <p:nvPr/>
        </p:nvCxnSpPr>
        <p:spPr>
          <a:xfrm>
            <a:off x="5262063" y="1723832"/>
            <a:ext cx="3132348" cy="1343183"/>
          </a:xfrm>
          <a:prstGeom prst="bentConnector3">
            <a:avLst>
              <a:gd name="adj1" fmla="val 107298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87F461-A613-5F41-A2DF-43D0C15B471E}"/>
              </a:ext>
            </a:extLst>
          </p:cNvPr>
          <p:cNvSpPr txBox="1"/>
          <p:nvPr/>
        </p:nvSpPr>
        <p:spPr>
          <a:xfrm>
            <a:off x="7638364" y="167615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0" name="꺾인 연결선 84">
            <a:extLst>
              <a:ext uri="{FF2B5EF4-FFF2-40B4-BE49-F238E27FC236}">
                <a16:creationId xmlns:a16="http://schemas.microsoft.com/office/drawing/2014/main" id="{8402CD14-0AE1-E846-A812-DA20FA60D104}"/>
              </a:ext>
            </a:extLst>
          </p:cNvPr>
          <p:cNvCxnSpPr>
            <a:stCxn id="13" idx="0"/>
            <a:endCxn id="24" idx="3"/>
          </p:cNvCxnSpPr>
          <p:nvPr/>
        </p:nvCxnSpPr>
        <p:spPr>
          <a:xfrm rot="16200000" flipH="1">
            <a:off x="4799864" y="1033939"/>
            <a:ext cx="3264693" cy="3924399"/>
          </a:xfrm>
          <a:prstGeom prst="bentConnector4">
            <a:avLst>
              <a:gd name="adj1" fmla="val -4376"/>
              <a:gd name="adj2" fmla="val 107524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D11E40-E89F-BE43-896B-DD2390E19E75}"/>
              </a:ext>
            </a:extLst>
          </p:cNvPr>
          <p:cNvSpPr txBox="1"/>
          <p:nvPr/>
        </p:nvSpPr>
        <p:spPr>
          <a:xfrm>
            <a:off x="7710372" y="11877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2" name="꺾인 연결선 53">
            <a:extLst>
              <a:ext uri="{FF2B5EF4-FFF2-40B4-BE49-F238E27FC236}">
                <a16:creationId xmlns:a16="http://schemas.microsoft.com/office/drawing/2014/main" id="{4156BFB7-7AC6-624D-9F03-CDD8D92E9057}"/>
              </a:ext>
            </a:extLst>
          </p:cNvPr>
          <p:cNvCxnSpPr>
            <a:stCxn id="35" idx="0"/>
            <a:endCxn id="18" idx="3"/>
          </p:cNvCxnSpPr>
          <p:nvPr/>
        </p:nvCxnSpPr>
        <p:spPr>
          <a:xfrm flipV="1">
            <a:off x="8186368" y="3067015"/>
            <a:ext cx="5553" cy="4246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53">
            <a:extLst>
              <a:ext uri="{FF2B5EF4-FFF2-40B4-BE49-F238E27FC236}">
                <a16:creationId xmlns:a16="http://schemas.microsoft.com/office/drawing/2014/main" id="{D1AAF0EA-0D7B-6949-8363-2F09B3376060}"/>
              </a:ext>
            </a:extLst>
          </p:cNvPr>
          <p:cNvCxnSpPr>
            <a:stCxn id="35" idx="2"/>
            <a:endCxn id="25" idx="3"/>
          </p:cNvCxnSpPr>
          <p:nvPr/>
        </p:nvCxnSpPr>
        <p:spPr>
          <a:xfrm>
            <a:off x="8186368" y="3764389"/>
            <a:ext cx="5553" cy="86409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53">
            <a:extLst>
              <a:ext uri="{FF2B5EF4-FFF2-40B4-BE49-F238E27FC236}">
                <a16:creationId xmlns:a16="http://schemas.microsoft.com/office/drawing/2014/main" id="{B6FC3F5B-36D8-1246-91BA-D4ABF00FD43A}"/>
              </a:ext>
            </a:extLst>
          </p:cNvPr>
          <p:cNvCxnSpPr/>
          <p:nvPr/>
        </p:nvCxnSpPr>
        <p:spPr>
          <a:xfrm flipV="1">
            <a:off x="7097514" y="3067015"/>
            <a:ext cx="0" cy="156147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A2C858-8E42-FA48-BB8B-3F1BD3447D12}"/>
              </a:ext>
            </a:extLst>
          </p:cNvPr>
          <p:cNvSpPr txBox="1"/>
          <p:nvPr/>
        </p:nvSpPr>
        <p:spPr>
          <a:xfrm>
            <a:off x="6558244" y="320737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70FD6C-B894-B24D-85FC-6551C558E4BC}"/>
              </a:ext>
            </a:extLst>
          </p:cNvPr>
          <p:cNvSpPr txBox="1"/>
          <p:nvPr/>
        </p:nvSpPr>
        <p:spPr>
          <a:xfrm>
            <a:off x="6558244" y="421205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정육면체 3">
            <a:extLst>
              <a:ext uri="{FF2B5EF4-FFF2-40B4-BE49-F238E27FC236}">
                <a16:creationId xmlns:a16="http://schemas.microsoft.com/office/drawing/2014/main" id="{F4958652-3023-F947-9B11-4CF881BC2D92}"/>
              </a:ext>
            </a:extLst>
          </p:cNvPr>
          <p:cNvSpPr/>
          <p:nvPr/>
        </p:nvSpPr>
        <p:spPr>
          <a:xfrm>
            <a:off x="719583" y="4212054"/>
            <a:ext cx="1371961" cy="47950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4AB82C-3D7C-C64B-BABF-BF69F98295EC}"/>
              </a:ext>
            </a:extLst>
          </p:cNvPr>
          <p:cNvSpPr txBox="1"/>
          <p:nvPr/>
        </p:nvSpPr>
        <p:spPr>
          <a:xfrm>
            <a:off x="719584" y="4308713"/>
            <a:ext cx="130604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49" name="꺾인 연결선 115">
            <a:extLst>
              <a:ext uri="{FF2B5EF4-FFF2-40B4-BE49-F238E27FC236}">
                <a16:creationId xmlns:a16="http://schemas.microsoft.com/office/drawing/2014/main" id="{BFFFC61B-6AE2-794F-A164-DED867B35E6E}"/>
              </a:ext>
            </a:extLst>
          </p:cNvPr>
          <p:cNvCxnSpPr>
            <a:stCxn id="47" idx="2"/>
            <a:endCxn id="20" idx="2"/>
          </p:cNvCxnSpPr>
          <p:nvPr/>
        </p:nvCxnSpPr>
        <p:spPr>
          <a:xfrm rot="16200000" flipH="1">
            <a:off x="1614870" y="4482252"/>
            <a:ext cx="621002" cy="1039615"/>
          </a:xfrm>
          <a:prstGeom prst="bentConnector2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정육면체 10">
            <a:extLst>
              <a:ext uri="{FF2B5EF4-FFF2-40B4-BE49-F238E27FC236}">
                <a16:creationId xmlns:a16="http://schemas.microsoft.com/office/drawing/2014/main" id="{15958854-878B-4144-8AE2-F21A330C8BCC}"/>
              </a:ext>
            </a:extLst>
          </p:cNvPr>
          <p:cNvSpPr/>
          <p:nvPr/>
        </p:nvSpPr>
        <p:spPr>
          <a:xfrm>
            <a:off x="4568518" y="2540253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BA37FF-EC9F-C04B-999C-FAB471263DCC}"/>
              </a:ext>
            </a:extLst>
          </p:cNvPr>
          <p:cNvSpPr txBox="1"/>
          <p:nvPr/>
        </p:nvSpPr>
        <p:spPr>
          <a:xfrm>
            <a:off x="4407529" y="2476669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workers.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cxnSp>
        <p:nvCxnSpPr>
          <p:cNvPr id="52" name="꺾인 연결선 51">
            <a:extLst>
              <a:ext uri="{FF2B5EF4-FFF2-40B4-BE49-F238E27FC236}">
                <a16:creationId xmlns:a16="http://schemas.microsoft.com/office/drawing/2014/main" id="{30645D30-51A3-AB42-B53C-77E4958C06D1}"/>
              </a:ext>
            </a:extLst>
          </p:cNvPr>
          <p:cNvCxnSpPr>
            <a:stCxn id="15" idx="3"/>
            <a:endCxn id="9" idx="2"/>
          </p:cNvCxnSpPr>
          <p:nvPr/>
        </p:nvCxnSpPr>
        <p:spPr>
          <a:xfrm flipH="1" flipV="1">
            <a:off x="5964171" y="2612261"/>
            <a:ext cx="126846" cy="900234"/>
          </a:xfrm>
          <a:prstGeom prst="bentConnector4">
            <a:avLst>
              <a:gd name="adj1" fmla="val -180219"/>
              <a:gd name="adj2" fmla="val 65658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4A17C33-4609-B241-8F38-078971DCECC2}"/>
              </a:ext>
            </a:extLst>
          </p:cNvPr>
          <p:cNvSpPr/>
          <p:nvPr/>
        </p:nvSpPr>
        <p:spPr>
          <a:xfrm>
            <a:off x="6414228" y="2275104"/>
            <a:ext cx="270050" cy="337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62818A-3652-5544-A6AD-572B10B24B59}"/>
              </a:ext>
            </a:extLst>
          </p:cNvPr>
          <p:cNvSpPr txBox="1"/>
          <p:nvPr/>
        </p:nvSpPr>
        <p:spPr>
          <a:xfrm>
            <a:off x="6414228" y="203619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Load Balancing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" name="꺾인 연결선 63">
            <a:extLst>
              <a:ext uri="{FF2B5EF4-FFF2-40B4-BE49-F238E27FC236}">
                <a16:creationId xmlns:a16="http://schemas.microsoft.com/office/drawing/2014/main" id="{E5EB5BDA-F5FE-7540-BB9B-BDD0B63E3D55}"/>
              </a:ext>
            </a:extLst>
          </p:cNvPr>
          <p:cNvCxnSpPr>
            <a:stCxn id="15" idx="0"/>
            <a:endCxn id="50" idx="2"/>
          </p:cNvCxnSpPr>
          <p:nvPr/>
        </p:nvCxnSpPr>
        <p:spPr>
          <a:xfrm rot="16200000" flipV="1">
            <a:off x="5056620" y="2808218"/>
            <a:ext cx="330279" cy="514430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66">
            <a:extLst>
              <a:ext uri="{FF2B5EF4-FFF2-40B4-BE49-F238E27FC236}">
                <a16:creationId xmlns:a16="http://schemas.microsoft.com/office/drawing/2014/main" id="{EE54830A-7429-2146-BBC3-848EAFC21B21}"/>
              </a:ext>
            </a:extLst>
          </p:cNvPr>
          <p:cNvCxnSpPr>
            <a:stCxn id="51" idx="0"/>
            <a:endCxn id="8" idx="1"/>
          </p:cNvCxnSpPr>
          <p:nvPr/>
        </p:nvCxnSpPr>
        <p:spPr>
          <a:xfrm rot="5400000" flipH="1" flipV="1">
            <a:off x="5224009" y="2150509"/>
            <a:ext cx="85745" cy="566576"/>
          </a:xfrm>
          <a:prstGeom prst="bentConnector2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49B8BA-9721-724D-9316-840E992FAE50}"/>
              </a:ext>
            </a:extLst>
          </p:cNvPr>
          <p:cNvSpPr txBox="1"/>
          <p:nvPr/>
        </p:nvSpPr>
        <p:spPr>
          <a:xfrm rot="16200000">
            <a:off x="6357974" y="3624585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Session</a:t>
            </a:r>
          </a:p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Replication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0B0A2C-5579-F846-B09F-86ACA0ACE95F}"/>
              </a:ext>
            </a:extLst>
          </p:cNvPr>
          <p:cNvSpPr txBox="1"/>
          <p:nvPr/>
        </p:nvSpPr>
        <p:spPr>
          <a:xfrm>
            <a:off x="5024193" y="4951318"/>
            <a:ext cx="1118325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아파치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톰캣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Zabbix</a:t>
            </a:r>
          </a:p>
        </p:txBody>
      </p:sp>
      <p:cxnSp>
        <p:nvCxnSpPr>
          <p:cNvPr id="59" name="꺾인 연결선 53">
            <a:extLst>
              <a:ext uri="{FF2B5EF4-FFF2-40B4-BE49-F238E27FC236}">
                <a16:creationId xmlns:a16="http://schemas.microsoft.com/office/drawing/2014/main" id="{1D71A98D-250F-D849-B9BE-64D84AE8F1DC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4780309"/>
            <a:ext cx="938034" cy="473778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3">
            <a:extLst>
              <a:ext uri="{FF2B5EF4-FFF2-40B4-BE49-F238E27FC236}">
                <a16:creationId xmlns:a16="http://schemas.microsoft.com/office/drawing/2014/main" id="{7A7A87DE-A8CC-2E48-9FE2-C6319E02E82A}"/>
              </a:ext>
            </a:extLst>
          </p:cNvPr>
          <p:cNvCxnSpPr>
            <a:endCxn id="7" idx="1"/>
          </p:cNvCxnSpPr>
          <p:nvPr/>
        </p:nvCxnSpPr>
        <p:spPr>
          <a:xfrm>
            <a:off x="1821915" y="3664333"/>
            <a:ext cx="3166776" cy="158975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938F0E-EB01-9A49-A05C-6015D19D8092}"/>
              </a:ext>
            </a:extLst>
          </p:cNvPr>
          <p:cNvSpPr/>
          <p:nvPr/>
        </p:nvSpPr>
        <p:spPr>
          <a:xfrm>
            <a:off x="8061803" y="5132541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8205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594B84-BAE5-F74A-9AD4-B4A7EE7CF03D}"/>
              </a:ext>
            </a:extLst>
          </p:cNvPr>
          <p:cNvSpPr/>
          <p:nvPr/>
        </p:nvSpPr>
        <p:spPr>
          <a:xfrm>
            <a:off x="7879198" y="1996127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8105</a:t>
            </a:r>
          </a:p>
        </p:txBody>
      </p:sp>
      <p:cxnSp>
        <p:nvCxnSpPr>
          <p:cNvPr id="63" name="꺾인 연결선 53">
            <a:extLst>
              <a:ext uri="{FF2B5EF4-FFF2-40B4-BE49-F238E27FC236}">
                <a16:creationId xmlns:a16="http://schemas.microsoft.com/office/drawing/2014/main" id="{29C23567-5976-0F45-9C56-32C8291BC935}"/>
              </a:ext>
            </a:extLst>
          </p:cNvPr>
          <p:cNvCxnSpPr>
            <a:stCxn id="61" idx="0"/>
          </p:cNvCxnSpPr>
          <p:nvPr/>
        </p:nvCxnSpPr>
        <p:spPr>
          <a:xfrm flipH="1" flipV="1">
            <a:off x="8061803" y="4849822"/>
            <a:ext cx="415339" cy="282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53">
            <a:extLst>
              <a:ext uri="{FF2B5EF4-FFF2-40B4-BE49-F238E27FC236}">
                <a16:creationId xmlns:a16="http://schemas.microsoft.com/office/drawing/2014/main" id="{A0608DE2-D10A-224F-80E9-CA8DFF1324EA}"/>
              </a:ext>
            </a:extLst>
          </p:cNvPr>
          <p:cNvCxnSpPr>
            <a:stCxn id="62" idx="2"/>
          </p:cNvCxnSpPr>
          <p:nvPr/>
        </p:nvCxnSpPr>
        <p:spPr>
          <a:xfrm flipH="1">
            <a:off x="7879198" y="2396237"/>
            <a:ext cx="415339" cy="5544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AA4434-AAC5-684B-8AC0-0C2A649D0523}"/>
              </a:ext>
            </a:extLst>
          </p:cNvPr>
          <p:cNvSpPr txBox="1"/>
          <p:nvPr/>
        </p:nvSpPr>
        <p:spPr>
          <a:xfrm rot="16200000">
            <a:off x="7531647" y="393526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Multicast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정육면체 3">
            <a:extLst>
              <a:ext uri="{FF2B5EF4-FFF2-40B4-BE49-F238E27FC236}">
                <a16:creationId xmlns:a16="http://schemas.microsoft.com/office/drawing/2014/main" id="{E7205163-3C46-EC45-ADE9-C846DC903C36}"/>
              </a:ext>
            </a:extLst>
          </p:cNvPr>
          <p:cNvSpPr/>
          <p:nvPr/>
        </p:nvSpPr>
        <p:spPr>
          <a:xfrm>
            <a:off x="719584" y="1855311"/>
            <a:ext cx="1371960" cy="588371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C5AFA-32A7-AC47-9A0A-5EAFCBA32418}"/>
              </a:ext>
            </a:extLst>
          </p:cNvPr>
          <p:cNvSpPr txBox="1"/>
          <p:nvPr/>
        </p:nvSpPr>
        <p:spPr>
          <a:xfrm>
            <a:off x="777749" y="1855311"/>
            <a:ext cx="1359432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r>
              <a:rPr lang="ko-KR" altLang="en-US" sz="1000" b="1" dirty="0"/>
              <a:t> 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SERVER-STATUS</a:t>
            </a:r>
          </a:p>
          <a:p>
            <a:pPr algn="ctr"/>
            <a:r>
              <a:rPr lang="en-US" altLang="ko-KR" sz="1000" dirty="0"/>
              <a:t>SERVER-INFO</a:t>
            </a:r>
            <a:endParaRPr lang="ko-KR" altLang="en-US" sz="1000" dirty="0"/>
          </a:p>
        </p:txBody>
      </p:sp>
      <p:cxnSp>
        <p:nvCxnSpPr>
          <p:cNvPr id="68" name="꺾인 연결선 53">
            <a:extLst>
              <a:ext uri="{FF2B5EF4-FFF2-40B4-BE49-F238E27FC236}">
                <a16:creationId xmlns:a16="http://schemas.microsoft.com/office/drawing/2014/main" id="{E267631A-A363-9940-B50A-4E7A297B1624}"/>
              </a:ext>
            </a:extLst>
          </p:cNvPr>
          <p:cNvCxnSpPr/>
          <p:nvPr/>
        </p:nvCxnSpPr>
        <p:spPr>
          <a:xfrm flipH="1" flipV="1">
            <a:off x="956507" y="2342844"/>
            <a:ext cx="15338" cy="1000740"/>
          </a:xfrm>
          <a:prstGeom prst="straightConnector1">
            <a:avLst/>
          </a:prstGeom>
          <a:ln w="9525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3">
            <a:extLst>
              <a:ext uri="{FF2B5EF4-FFF2-40B4-BE49-F238E27FC236}">
                <a16:creationId xmlns:a16="http://schemas.microsoft.com/office/drawing/2014/main" id="{0B3C1216-F029-F549-8155-17D5E1FFAE93}"/>
              </a:ext>
            </a:extLst>
          </p:cNvPr>
          <p:cNvSpPr/>
          <p:nvPr/>
        </p:nvSpPr>
        <p:spPr>
          <a:xfrm>
            <a:off x="4964543" y="4268445"/>
            <a:ext cx="1209812" cy="58137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00DC99-8C96-984D-8B49-815A56624FAE}"/>
              </a:ext>
            </a:extLst>
          </p:cNvPr>
          <p:cNvSpPr txBox="1"/>
          <p:nvPr/>
        </p:nvSpPr>
        <p:spPr>
          <a:xfrm>
            <a:off x="4892962" y="4412461"/>
            <a:ext cx="1359432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71" name="꺾인 연결선 53">
            <a:extLst>
              <a:ext uri="{FF2B5EF4-FFF2-40B4-BE49-F238E27FC236}">
                <a16:creationId xmlns:a16="http://schemas.microsoft.com/office/drawing/2014/main" id="{E9F724B1-DA1A-874F-AEB5-6984EB450FA7}"/>
              </a:ext>
            </a:extLst>
          </p:cNvPr>
          <p:cNvCxnSpPr/>
          <p:nvPr/>
        </p:nvCxnSpPr>
        <p:spPr>
          <a:xfrm flipH="1">
            <a:off x="5612419" y="3685059"/>
            <a:ext cx="1207" cy="7052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정육면체 3">
            <a:extLst>
              <a:ext uri="{FF2B5EF4-FFF2-40B4-BE49-F238E27FC236}">
                <a16:creationId xmlns:a16="http://schemas.microsoft.com/office/drawing/2014/main" id="{34CCBCD8-3FB8-4742-A781-96D2169A747D}"/>
              </a:ext>
            </a:extLst>
          </p:cNvPr>
          <p:cNvSpPr/>
          <p:nvPr/>
        </p:nvSpPr>
        <p:spPr>
          <a:xfrm>
            <a:off x="6630252" y="5780613"/>
            <a:ext cx="1943448" cy="47214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41C13D-DE0A-E741-BBDD-DBB574E9FCA3}"/>
              </a:ext>
            </a:extLst>
          </p:cNvPr>
          <p:cNvSpPr txBox="1"/>
          <p:nvPr/>
        </p:nvSpPr>
        <p:spPr>
          <a:xfrm>
            <a:off x="6934038" y="5809766"/>
            <a:ext cx="1359432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톰캣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Tomcat manager</a:t>
            </a:r>
          </a:p>
        </p:txBody>
      </p:sp>
      <p:cxnSp>
        <p:nvCxnSpPr>
          <p:cNvPr id="74" name="꺾인 연결선 53">
            <a:extLst>
              <a:ext uri="{FF2B5EF4-FFF2-40B4-BE49-F238E27FC236}">
                <a16:creationId xmlns:a16="http://schemas.microsoft.com/office/drawing/2014/main" id="{30E9E40C-ADAC-5243-8AF3-14801A68D0FB}"/>
              </a:ext>
            </a:extLst>
          </p:cNvPr>
          <p:cNvCxnSpPr>
            <a:stCxn id="73" idx="0"/>
            <a:endCxn id="25" idx="2"/>
          </p:cNvCxnSpPr>
          <p:nvPr/>
        </p:nvCxnSpPr>
        <p:spPr>
          <a:xfrm flipV="1">
            <a:off x="7613754" y="4849822"/>
            <a:ext cx="2103" cy="95994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53">
            <a:extLst>
              <a:ext uri="{FF2B5EF4-FFF2-40B4-BE49-F238E27FC236}">
                <a16:creationId xmlns:a16="http://schemas.microsoft.com/office/drawing/2014/main" id="{DE0F360A-5D8A-A648-A0DA-0F4EA053FB05}"/>
              </a:ext>
            </a:extLst>
          </p:cNvPr>
          <p:cNvCxnSpPr/>
          <p:nvPr/>
        </p:nvCxnSpPr>
        <p:spPr>
          <a:xfrm flipH="1" flipV="1">
            <a:off x="8308076" y="3269859"/>
            <a:ext cx="19679" cy="2562483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53">
            <a:extLst>
              <a:ext uri="{FF2B5EF4-FFF2-40B4-BE49-F238E27FC236}">
                <a16:creationId xmlns:a16="http://schemas.microsoft.com/office/drawing/2014/main" id="{0DD2C8DE-C8A9-F04A-89CD-56687F66CB9B}"/>
              </a:ext>
            </a:extLst>
          </p:cNvPr>
          <p:cNvCxnSpPr>
            <a:stCxn id="12" idx="2"/>
          </p:cNvCxnSpPr>
          <p:nvPr/>
        </p:nvCxnSpPr>
        <p:spPr>
          <a:xfrm>
            <a:off x="1395421" y="3636941"/>
            <a:ext cx="10143" cy="71132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1B88BC2-0518-1543-86BC-0D050096CEA6}"/>
              </a:ext>
            </a:extLst>
          </p:cNvPr>
          <p:cNvSpPr txBox="1"/>
          <p:nvPr/>
        </p:nvSpPr>
        <p:spPr>
          <a:xfrm>
            <a:off x="6999414" y="398067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2</a:t>
            </a:r>
          </a:p>
        </p:txBody>
      </p:sp>
      <p:cxnSp>
        <p:nvCxnSpPr>
          <p:cNvPr id="91" name="꺾인 연결선 53">
            <a:extLst>
              <a:ext uri="{FF2B5EF4-FFF2-40B4-BE49-F238E27FC236}">
                <a16:creationId xmlns:a16="http://schemas.microsoft.com/office/drawing/2014/main" id="{0E1214A8-57AD-564D-812B-66DC7A47F6D9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3217583"/>
            <a:ext cx="660533" cy="20365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8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en-US" altLang="ko-KR" dirty="0"/>
              <a:t>Django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2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6036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755576" y="1844824"/>
            <a:ext cx="7632848" cy="1296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한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APM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게시판 구축하기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기능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쓰기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수정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리스트 출력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글 상세보기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fontAlgn="ctr">
              <a:lnSpc>
                <a:spcPct val="150000"/>
              </a:lnSpc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기능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 쓰기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수정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기능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 페이지 구축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 </a:t>
            </a:r>
            <a:r>
              <a:rPr lang="ko-KR" altLang="en-US" sz="1200" b="1" dirty="0"/>
              <a:t>게시판 구축 세부 내용</a:t>
            </a:r>
          </a:p>
        </p:txBody>
      </p:sp>
    </p:spTree>
    <p:extLst>
      <p:ext uri="{BB962C8B-B14F-4D97-AF65-F5344CB8AC3E}">
        <p14:creationId xmlns:p14="http://schemas.microsoft.com/office/powerpoint/2010/main" val="2150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 </a:t>
            </a:r>
            <a:r>
              <a:rPr lang="ko-KR" altLang="en-US" dirty="0">
                <a:latin typeface="나눔고딕" panose="020D0604000000000000" pitchFamily="50" charset="-127"/>
              </a:rPr>
              <a:t>환경 구현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Python 3, </a:t>
            </a:r>
            <a:r>
              <a:rPr lang="en-US" altLang="ko-KR" sz="1200" b="1" dirty="0" err="1"/>
              <a:t>mod_wsgi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4"/>
            <a:ext cx="7666999" cy="20883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7F0AAA-419D-8D47-AD96-D4F30EA384CC}"/>
              </a:ext>
            </a:extLst>
          </p:cNvPr>
          <p:cNvSpPr/>
          <p:nvPr/>
        </p:nvSpPr>
        <p:spPr>
          <a:xfrm>
            <a:off x="2087290" y="2427199"/>
            <a:ext cx="50866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Python3.8? 3.7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546" y="2550532"/>
            <a:ext cx="3376908" cy="799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73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 </a:t>
            </a:r>
            <a:r>
              <a:rPr lang="ko-KR" altLang="en-US" dirty="0">
                <a:latin typeface="나눔고딕" panose="020D0604000000000000" pitchFamily="50" charset="-127"/>
              </a:rPr>
              <a:t>환경 구현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 </a:t>
            </a:r>
            <a:r>
              <a:rPr lang="ko-KR" altLang="en-US" sz="1200" b="1" dirty="0"/>
              <a:t>설치 및 설정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3890"/>
            <a:ext cx="7638660" cy="432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en-US" altLang="ko-KR" dirty="0">
                <a:latin typeface="나눔고딕" pitchFamily="50" charset="-127"/>
              </a:rPr>
              <a:t>OJT </a:t>
            </a:r>
            <a:r>
              <a:rPr lang="ko-KR" altLang="en-US" dirty="0">
                <a:latin typeface="나눔고딕" pitchFamily="50" charset="-127"/>
              </a:rPr>
              <a:t>최종 과제 구성도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정육면체 10">
            <a:extLst>
              <a:ext uri="{FF2B5EF4-FFF2-40B4-BE49-F238E27FC236}">
                <a16:creationId xmlns:a16="http://schemas.microsoft.com/office/drawing/2014/main" id="{13002C8B-0B87-6A4F-8818-9A88548D2465}"/>
              </a:ext>
            </a:extLst>
          </p:cNvPr>
          <p:cNvSpPr/>
          <p:nvPr/>
        </p:nvSpPr>
        <p:spPr>
          <a:xfrm>
            <a:off x="6614281" y="3945395"/>
            <a:ext cx="1944216" cy="129570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정육면체 3">
            <a:extLst>
              <a:ext uri="{FF2B5EF4-FFF2-40B4-BE49-F238E27FC236}">
                <a16:creationId xmlns:a16="http://schemas.microsoft.com/office/drawing/2014/main" id="{E138754F-CBEA-2549-AAA3-445CB66C65CC}"/>
              </a:ext>
            </a:extLst>
          </p:cNvPr>
          <p:cNvSpPr/>
          <p:nvPr/>
        </p:nvSpPr>
        <p:spPr>
          <a:xfrm>
            <a:off x="4988691" y="5002059"/>
            <a:ext cx="1228650" cy="50405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정육면체 10">
            <a:extLst>
              <a:ext uri="{FF2B5EF4-FFF2-40B4-BE49-F238E27FC236}">
                <a16:creationId xmlns:a16="http://schemas.microsoft.com/office/drawing/2014/main" id="{592DF41C-1E46-D444-8928-D390AEC345BB}"/>
              </a:ext>
            </a:extLst>
          </p:cNvPr>
          <p:cNvSpPr/>
          <p:nvPr/>
        </p:nvSpPr>
        <p:spPr>
          <a:xfrm>
            <a:off x="5550169" y="2210904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E885E-5455-174F-BA31-6FD24C74FBBC}"/>
              </a:ext>
            </a:extLst>
          </p:cNvPr>
          <p:cNvSpPr txBox="1"/>
          <p:nvPr/>
        </p:nvSpPr>
        <p:spPr>
          <a:xfrm>
            <a:off x="5388107" y="2169587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uriwokermap</a:t>
            </a:r>
            <a:r>
              <a:rPr lang="en-US" altLang="ko-KR" sz="1000" b="1" dirty="0"/>
              <a:t>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sp>
        <p:nvSpPr>
          <p:cNvPr id="10" name="정육면체 10">
            <a:extLst>
              <a:ext uri="{FF2B5EF4-FFF2-40B4-BE49-F238E27FC236}">
                <a16:creationId xmlns:a16="http://schemas.microsoft.com/office/drawing/2014/main" id="{81CF3CA1-1EB6-554C-9DB5-1F6C5701B04D}"/>
              </a:ext>
            </a:extLst>
          </p:cNvPr>
          <p:cNvSpPr/>
          <p:nvPr/>
        </p:nvSpPr>
        <p:spPr>
          <a:xfrm>
            <a:off x="6629868" y="2489662"/>
            <a:ext cx="1944216" cy="132109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정육면체 3">
            <a:extLst>
              <a:ext uri="{FF2B5EF4-FFF2-40B4-BE49-F238E27FC236}">
                <a16:creationId xmlns:a16="http://schemas.microsoft.com/office/drawing/2014/main" id="{5364A78F-A4B7-1349-9C4F-9061AC3C6D79}"/>
              </a:ext>
            </a:extLst>
          </p:cNvPr>
          <p:cNvSpPr/>
          <p:nvPr/>
        </p:nvSpPr>
        <p:spPr>
          <a:xfrm>
            <a:off x="719584" y="3253952"/>
            <a:ext cx="1371960" cy="515521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D4A9F-3133-634A-A982-88A511BBCCD8}"/>
              </a:ext>
            </a:extLst>
          </p:cNvPr>
          <p:cNvSpPr txBox="1"/>
          <p:nvPr/>
        </p:nvSpPr>
        <p:spPr>
          <a:xfrm>
            <a:off x="819357" y="3364526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endParaRPr lang="ko-KR" altLang="en-US" sz="1000" b="1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77CE6CE-C676-1649-9D3C-C0C99ABC2701}"/>
              </a:ext>
            </a:extLst>
          </p:cNvPr>
          <p:cNvSpPr/>
          <p:nvPr/>
        </p:nvSpPr>
        <p:spPr>
          <a:xfrm>
            <a:off x="3677961" y="1363792"/>
            <a:ext cx="1584102" cy="72008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BB9B6-6F7D-C74D-95AE-F09ECD547842}"/>
              </a:ext>
            </a:extLst>
          </p:cNvPr>
          <p:cNvSpPr txBox="1"/>
          <p:nvPr/>
        </p:nvSpPr>
        <p:spPr>
          <a:xfrm>
            <a:off x="3893948" y="15321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HTTP Client</a:t>
            </a:r>
          </a:p>
          <a:p>
            <a:pPr algn="ctr"/>
            <a:r>
              <a:rPr lang="en-US" altLang="ko-KR" sz="1000" b="1" dirty="0"/>
              <a:t>(Browser)</a:t>
            </a:r>
            <a:endParaRPr lang="ko-KR" altLang="en-US" sz="1000" b="1" dirty="0"/>
          </a:p>
        </p:txBody>
      </p:sp>
      <p:sp>
        <p:nvSpPr>
          <p:cNvPr id="15" name="정육면체 10">
            <a:extLst>
              <a:ext uri="{FF2B5EF4-FFF2-40B4-BE49-F238E27FC236}">
                <a16:creationId xmlns:a16="http://schemas.microsoft.com/office/drawing/2014/main" id="{2298BC07-F4E4-5F4E-84CE-343A41711AC5}"/>
              </a:ext>
            </a:extLst>
          </p:cNvPr>
          <p:cNvSpPr/>
          <p:nvPr/>
        </p:nvSpPr>
        <p:spPr>
          <a:xfrm>
            <a:off x="4866931" y="3230572"/>
            <a:ext cx="1224086" cy="563845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E092B-4EA2-4441-AE72-1009705F7EA9}"/>
              </a:ext>
            </a:extLst>
          </p:cNvPr>
          <p:cNvSpPr txBox="1"/>
          <p:nvPr/>
        </p:nvSpPr>
        <p:spPr>
          <a:xfrm>
            <a:off x="4758044" y="3391919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endParaRPr lang="en-US" altLang="ko-KR" sz="1000" b="1" dirty="0"/>
          </a:p>
        </p:txBody>
      </p:sp>
      <p:sp>
        <p:nvSpPr>
          <p:cNvPr id="17" name="정육면체 10">
            <a:extLst>
              <a:ext uri="{FF2B5EF4-FFF2-40B4-BE49-F238E27FC236}">
                <a16:creationId xmlns:a16="http://schemas.microsoft.com/office/drawing/2014/main" id="{6CEC2196-6CE4-3448-9D23-58BC057056F3}"/>
              </a:ext>
            </a:extLst>
          </p:cNvPr>
          <p:cNvSpPr/>
          <p:nvPr/>
        </p:nvSpPr>
        <p:spPr>
          <a:xfrm>
            <a:off x="6810309" y="270697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89EE2-5955-384B-86F0-FABDA24A3510}"/>
              </a:ext>
            </a:extLst>
          </p:cNvPr>
          <p:cNvSpPr txBox="1"/>
          <p:nvPr/>
        </p:nvSpPr>
        <p:spPr>
          <a:xfrm>
            <a:off x="7039793" y="284567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Instance1</a:t>
            </a:r>
          </a:p>
          <a:p>
            <a:pPr algn="ctr"/>
            <a:r>
              <a:rPr lang="en-US" altLang="ko-KR" sz="1000" b="1" dirty="0"/>
              <a:t>(worker1)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2AC17-EF62-AF41-9544-6422FA371855}"/>
              </a:ext>
            </a:extLst>
          </p:cNvPr>
          <p:cNvSpPr txBox="1"/>
          <p:nvPr/>
        </p:nvSpPr>
        <p:spPr>
          <a:xfrm>
            <a:off x="7006224" y="245044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1</a:t>
            </a:r>
          </a:p>
        </p:txBody>
      </p:sp>
      <p:sp>
        <p:nvSpPr>
          <p:cNvPr id="20" name="순서도: 자기 디스크 28">
            <a:extLst>
              <a:ext uri="{FF2B5EF4-FFF2-40B4-BE49-F238E27FC236}">
                <a16:creationId xmlns:a16="http://schemas.microsoft.com/office/drawing/2014/main" id="{F6BDC884-B067-2C4C-BD75-48CBFD6DE317}"/>
              </a:ext>
            </a:extLst>
          </p:cNvPr>
          <p:cNvSpPr/>
          <p:nvPr/>
        </p:nvSpPr>
        <p:spPr>
          <a:xfrm>
            <a:off x="2445179" y="4988525"/>
            <a:ext cx="944713" cy="648072"/>
          </a:xfrm>
          <a:prstGeom prst="flowChartMagneticDisk">
            <a:avLst/>
          </a:prstGeom>
          <a:solidFill>
            <a:srgbClr val="A7C57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17660-4901-3546-9F07-49DE2DD55375}"/>
              </a:ext>
            </a:extLst>
          </p:cNvPr>
          <p:cNvSpPr txBox="1"/>
          <p:nvPr/>
        </p:nvSpPr>
        <p:spPr>
          <a:xfrm>
            <a:off x="2356653" y="517635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DB</a:t>
            </a:r>
          </a:p>
        </p:txBody>
      </p:sp>
      <p:sp>
        <p:nvSpPr>
          <p:cNvPr id="22" name="정육면체 10">
            <a:extLst>
              <a:ext uri="{FF2B5EF4-FFF2-40B4-BE49-F238E27FC236}">
                <a16:creationId xmlns:a16="http://schemas.microsoft.com/office/drawing/2014/main" id="{25295834-9418-7640-BB59-B0A90E921C09}"/>
              </a:ext>
            </a:extLst>
          </p:cNvPr>
          <p:cNvSpPr/>
          <p:nvPr/>
        </p:nvSpPr>
        <p:spPr>
          <a:xfrm>
            <a:off x="2669861" y="3253951"/>
            <a:ext cx="1224087" cy="548351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33DC10-D43C-5E45-B56B-3574552C997B}"/>
              </a:ext>
            </a:extLst>
          </p:cNvPr>
          <p:cNvSpPr txBox="1"/>
          <p:nvPr/>
        </p:nvSpPr>
        <p:spPr>
          <a:xfrm>
            <a:off x="2705840" y="33919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mod_ssl</a:t>
            </a:r>
            <a:endParaRPr lang="en-US" altLang="ko-KR" sz="1000" b="1" dirty="0"/>
          </a:p>
        </p:txBody>
      </p:sp>
      <p:sp>
        <p:nvSpPr>
          <p:cNvPr id="24" name="정육면체 10">
            <a:extLst>
              <a:ext uri="{FF2B5EF4-FFF2-40B4-BE49-F238E27FC236}">
                <a16:creationId xmlns:a16="http://schemas.microsoft.com/office/drawing/2014/main" id="{8734A934-3808-C644-9730-C195ECA30446}"/>
              </a:ext>
            </a:extLst>
          </p:cNvPr>
          <p:cNvSpPr/>
          <p:nvPr/>
        </p:nvSpPr>
        <p:spPr>
          <a:xfrm>
            <a:off x="6810309" y="426844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B8347-5B17-FB42-9828-07B9A8AFFF77}"/>
              </a:ext>
            </a:extLst>
          </p:cNvPr>
          <p:cNvSpPr txBox="1"/>
          <p:nvPr/>
        </p:nvSpPr>
        <p:spPr>
          <a:xfrm>
            <a:off x="7039793" y="440714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Instance2</a:t>
            </a:r>
          </a:p>
          <a:p>
            <a:pPr algn="ctr"/>
            <a:r>
              <a:rPr lang="en-US" altLang="ko-KR" sz="1000" b="1" dirty="0"/>
              <a:t>(worker2)</a:t>
            </a:r>
          </a:p>
        </p:txBody>
      </p:sp>
      <p:cxnSp>
        <p:nvCxnSpPr>
          <p:cNvPr id="26" name="꺾인 연결선 35">
            <a:extLst>
              <a:ext uri="{FF2B5EF4-FFF2-40B4-BE49-F238E27FC236}">
                <a16:creationId xmlns:a16="http://schemas.microsoft.com/office/drawing/2014/main" id="{3F18AB94-B554-1E4E-BE52-2BBBD335158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V="1">
            <a:off x="819357" y="1723832"/>
            <a:ext cx="2858604" cy="1776902"/>
          </a:xfrm>
          <a:prstGeom prst="bentConnector3">
            <a:avLst>
              <a:gd name="adj1" fmla="val 107997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41">
            <a:extLst>
              <a:ext uri="{FF2B5EF4-FFF2-40B4-BE49-F238E27FC236}">
                <a16:creationId xmlns:a16="http://schemas.microsoft.com/office/drawing/2014/main" id="{D1E2D61F-46E0-4746-83EF-54271CFC3051}"/>
              </a:ext>
            </a:extLst>
          </p:cNvPr>
          <p:cNvCxnSpPr>
            <a:endCxn id="15" idx="2"/>
          </p:cNvCxnSpPr>
          <p:nvPr/>
        </p:nvCxnSpPr>
        <p:spPr>
          <a:xfrm>
            <a:off x="1914603" y="3562594"/>
            <a:ext cx="3564371" cy="231823"/>
          </a:xfrm>
          <a:prstGeom prst="bentConnector4">
            <a:avLst>
              <a:gd name="adj1" fmla="val 15493"/>
              <a:gd name="adj2" fmla="val 19861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44">
            <a:extLst>
              <a:ext uri="{FF2B5EF4-FFF2-40B4-BE49-F238E27FC236}">
                <a16:creationId xmlns:a16="http://schemas.microsoft.com/office/drawing/2014/main" id="{88C4AC68-D142-174C-9C3D-9E2D3C2DA122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342220" y="2390924"/>
            <a:ext cx="468089" cy="67609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47">
            <a:extLst>
              <a:ext uri="{FF2B5EF4-FFF2-40B4-BE49-F238E27FC236}">
                <a16:creationId xmlns:a16="http://schemas.microsoft.com/office/drawing/2014/main" id="{168CAEFA-50D8-784F-ADFE-33431131DC6B}"/>
              </a:ext>
            </a:extLst>
          </p:cNvPr>
          <p:cNvCxnSpPr>
            <a:stCxn id="8" idx="3"/>
            <a:endCxn id="24" idx="1"/>
          </p:cNvCxnSpPr>
          <p:nvPr/>
        </p:nvCxnSpPr>
        <p:spPr>
          <a:xfrm>
            <a:off x="6342220" y="2390924"/>
            <a:ext cx="468089" cy="2237561"/>
          </a:xfrm>
          <a:prstGeom prst="bentConnector3">
            <a:avLst>
              <a:gd name="adj1" fmla="val 3779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50">
            <a:extLst>
              <a:ext uri="{FF2B5EF4-FFF2-40B4-BE49-F238E27FC236}">
                <a16:creationId xmlns:a16="http://schemas.microsoft.com/office/drawing/2014/main" id="{D0D5F76D-1FEA-084F-B36F-89E1D34F4814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rot="5400000">
            <a:off x="2292390" y="1186904"/>
            <a:ext cx="1280654" cy="3074591"/>
          </a:xfrm>
          <a:prstGeom prst="bentConnector3">
            <a:avLst>
              <a:gd name="adj1" fmla="val 50000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53">
            <a:extLst>
              <a:ext uri="{FF2B5EF4-FFF2-40B4-BE49-F238E27FC236}">
                <a16:creationId xmlns:a16="http://schemas.microsoft.com/office/drawing/2014/main" id="{F48A5311-1F74-664D-A330-C851FECD8C30}"/>
              </a:ext>
            </a:extLst>
          </p:cNvPr>
          <p:cNvCxnSpPr/>
          <p:nvPr/>
        </p:nvCxnSpPr>
        <p:spPr>
          <a:xfrm>
            <a:off x="2025622" y="3500734"/>
            <a:ext cx="698376" cy="1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53">
            <a:extLst>
              <a:ext uri="{FF2B5EF4-FFF2-40B4-BE49-F238E27FC236}">
                <a16:creationId xmlns:a16="http://schemas.microsoft.com/office/drawing/2014/main" id="{B250F7EF-1ABD-0048-8048-CB0BFA4E12BB}"/>
              </a:ext>
            </a:extLst>
          </p:cNvPr>
          <p:cNvCxnSpPr/>
          <p:nvPr/>
        </p:nvCxnSpPr>
        <p:spPr>
          <a:xfrm>
            <a:off x="3893948" y="3512495"/>
            <a:ext cx="972983" cy="0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985ED-46D3-194F-BA4A-F70DE3154E26}"/>
              </a:ext>
            </a:extLst>
          </p:cNvPr>
          <p:cNvSpPr txBox="1"/>
          <p:nvPr/>
        </p:nvSpPr>
        <p:spPr>
          <a:xfrm>
            <a:off x="873494" y="146013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BEB16-0DFE-464B-83E8-3F77A4879B9C}"/>
              </a:ext>
            </a:extLst>
          </p:cNvPr>
          <p:cNvSpPr txBox="1"/>
          <p:nvPr/>
        </p:nvSpPr>
        <p:spPr>
          <a:xfrm>
            <a:off x="2237764" y="246824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FF"/>
                </a:solidFill>
              </a:rPr>
              <a:t>Port 443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sp>
        <p:nvSpPr>
          <p:cNvPr id="35" name="정육면체 10">
            <a:extLst>
              <a:ext uri="{FF2B5EF4-FFF2-40B4-BE49-F238E27FC236}">
                <a16:creationId xmlns:a16="http://schemas.microsoft.com/office/drawing/2014/main" id="{3FB15B64-8307-A04B-88CD-433DC934EB71}"/>
              </a:ext>
            </a:extLst>
          </p:cNvPr>
          <p:cNvSpPr/>
          <p:nvPr/>
        </p:nvSpPr>
        <p:spPr>
          <a:xfrm>
            <a:off x="7907346" y="3491647"/>
            <a:ext cx="558044" cy="272742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45564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23186-5AD2-3944-8A6A-B7039E9751E5}"/>
              </a:ext>
            </a:extLst>
          </p:cNvPr>
          <p:cNvSpPr txBox="1"/>
          <p:nvPr/>
        </p:nvSpPr>
        <p:spPr>
          <a:xfrm>
            <a:off x="6342220" y="277189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8109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10D1E-CEE6-304D-8042-05C268A6F2C9}"/>
              </a:ext>
            </a:extLst>
          </p:cNvPr>
          <p:cNvSpPr txBox="1"/>
          <p:nvPr/>
        </p:nvSpPr>
        <p:spPr>
          <a:xfrm>
            <a:off x="6132827" y="4644102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8209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38" name="꺾인 연결선 80">
            <a:extLst>
              <a:ext uri="{FF2B5EF4-FFF2-40B4-BE49-F238E27FC236}">
                <a16:creationId xmlns:a16="http://schemas.microsoft.com/office/drawing/2014/main" id="{E14A5558-F767-2E49-8C0A-24148AD60598}"/>
              </a:ext>
            </a:extLst>
          </p:cNvPr>
          <p:cNvCxnSpPr>
            <a:stCxn id="13" idx="3"/>
            <a:endCxn id="17" idx="3"/>
          </p:cNvCxnSpPr>
          <p:nvPr/>
        </p:nvCxnSpPr>
        <p:spPr>
          <a:xfrm>
            <a:off x="5262063" y="1723832"/>
            <a:ext cx="3132348" cy="1343183"/>
          </a:xfrm>
          <a:prstGeom prst="bentConnector3">
            <a:avLst>
              <a:gd name="adj1" fmla="val 107298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87F461-A613-5F41-A2DF-43D0C15B471E}"/>
              </a:ext>
            </a:extLst>
          </p:cNvPr>
          <p:cNvSpPr txBox="1"/>
          <p:nvPr/>
        </p:nvSpPr>
        <p:spPr>
          <a:xfrm>
            <a:off x="7638364" y="167615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0" name="꺾인 연결선 84">
            <a:extLst>
              <a:ext uri="{FF2B5EF4-FFF2-40B4-BE49-F238E27FC236}">
                <a16:creationId xmlns:a16="http://schemas.microsoft.com/office/drawing/2014/main" id="{8402CD14-0AE1-E846-A812-DA20FA60D104}"/>
              </a:ext>
            </a:extLst>
          </p:cNvPr>
          <p:cNvCxnSpPr>
            <a:stCxn id="13" idx="0"/>
            <a:endCxn id="24" idx="3"/>
          </p:cNvCxnSpPr>
          <p:nvPr/>
        </p:nvCxnSpPr>
        <p:spPr>
          <a:xfrm rot="16200000" flipH="1">
            <a:off x="4799864" y="1033939"/>
            <a:ext cx="3264693" cy="3924399"/>
          </a:xfrm>
          <a:prstGeom prst="bentConnector4">
            <a:avLst>
              <a:gd name="adj1" fmla="val -4376"/>
              <a:gd name="adj2" fmla="val 107524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D11E40-E89F-BE43-896B-DD2390E19E75}"/>
              </a:ext>
            </a:extLst>
          </p:cNvPr>
          <p:cNvSpPr txBox="1"/>
          <p:nvPr/>
        </p:nvSpPr>
        <p:spPr>
          <a:xfrm>
            <a:off x="7668344" y="11877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2" name="꺾인 연결선 53">
            <a:extLst>
              <a:ext uri="{FF2B5EF4-FFF2-40B4-BE49-F238E27FC236}">
                <a16:creationId xmlns:a16="http://schemas.microsoft.com/office/drawing/2014/main" id="{4156BFB7-7AC6-624D-9F03-CDD8D92E9057}"/>
              </a:ext>
            </a:extLst>
          </p:cNvPr>
          <p:cNvCxnSpPr>
            <a:stCxn id="35" idx="0"/>
            <a:endCxn id="18" idx="3"/>
          </p:cNvCxnSpPr>
          <p:nvPr/>
        </p:nvCxnSpPr>
        <p:spPr>
          <a:xfrm flipV="1">
            <a:off x="8186368" y="3067015"/>
            <a:ext cx="5553" cy="4246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53">
            <a:extLst>
              <a:ext uri="{FF2B5EF4-FFF2-40B4-BE49-F238E27FC236}">
                <a16:creationId xmlns:a16="http://schemas.microsoft.com/office/drawing/2014/main" id="{D1AAF0EA-0D7B-6949-8363-2F09B3376060}"/>
              </a:ext>
            </a:extLst>
          </p:cNvPr>
          <p:cNvCxnSpPr>
            <a:stCxn id="35" idx="2"/>
            <a:endCxn id="25" idx="3"/>
          </p:cNvCxnSpPr>
          <p:nvPr/>
        </p:nvCxnSpPr>
        <p:spPr>
          <a:xfrm>
            <a:off x="8186368" y="3764389"/>
            <a:ext cx="5553" cy="86409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53">
            <a:extLst>
              <a:ext uri="{FF2B5EF4-FFF2-40B4-BE49-F238E27FC236}">
                <a16:creationId xmlns:a16="http://schemas.microsoft.com/office/drawing/2014/main" id="{B6FC3F5B-36D8-1246-91BA-D4ABF00FD43A}"/>
              </a:ext>
            </a:extLst>
          </p:cNvPr>
          <p:cNvCxnSpPr/>
          <p:nvPr/>
        </p:nvCxnSpPr>
        <p:spPr>
          <a:xfrm flipV="1">
            <a:off x="7097514" y="3067015"/>
            <a:ext cx="0" cy="156147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A2C858-8E42-FA48-BB8B-3F1BD3447D12}"/>
              </a:ext>
            </a:extLst>
          </p:cNvPr>
          <p:cNvSpPr txBox="1"/>
          <p:nvPr/>
        </p:nvSpPr>
        <p:spPr>
          <a:xfrm>
            <a:off x="6558244" y="320737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70FD6C-B894-B24D-85FC-6551C558E4BC}"/>
              </a:ext>
            </a:extLst>
          </p:cNvPr>
          <p:cNvSpPr txBox="1"/>
          <p:nvPr/>
        </p:nvSpPr>
        <p:spPr>
          <a:xfrm>
            <a:off x="6558244" y="421205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정육면체 3">
            <a:extLst>
              <a:ext uri="{FF2B5EF4-FFF2-40B4-BE49-F238E27FC236}">
                <a16:creationId xmlns:a16="http://schemas.microsoft.com/office/drawing/2014/main" id="{F4958652-3023-F947-9B11-4CF881BC2D92}"/>
              </a:ext>
            </a:extLst>
          </p:cNvPr>
          <p:cNvSpPr/>
          <p:nvPr/>
        </p:nvSpPr>
        <p:spPr>
          <a:xfrm>
            <a:off x="719583" y="4212054"/>
            <a:ext cx="1371961" cy="47950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4AB82C-3D7C-C64B-BABF-BF69F98295EC}"/>
              </a:ext>
            </a:extLst>
          </p:cNvPr>
          <p:cNvSpPr txBox="1"/>
          <p:nvPr/>
        </p:nvSpPr>
        <p:spPr>
          <a:xfrm>
            <a:off x="719584" y="4308713"/>
            <a:ext cx="130604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49" name="꺾인 연결선 115">
            <a:extLst>
              <a:ext uri="{FF2B5EF4-FFF2-40B4-BE49-F238E27FC236}">
                <a16:creationId xmlns:a16="http://schemas.microsoft.com/office/drawing/2014/main" id="{BFFFC61B-6AE2-794F-A164-DED867B35E6E}"/>
              </a:ext>
            </a:extLst>
          </p:cNvPr>
          <p:cNvCxnSpPr>
            <a:stCxn id="47" idx="2"/>
            <a:endCxn id="20" idx="2"/>
          </p:cNvCxnSpPr>
          <p:nvPr/>
        </p:nvCxnSpPr>
        <p:spPr>
          <a:xfrm rot="16200000" flipH="1">
            <a:off x="1614870" y="4482252"/>
            <a:ext cx="621002" cy="1039615"/>
          </a:xfrm>
          <a:prstGeom prst="bentConnector2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정육면체 10">
            <a:extLst>
              <a:ext uri="{FF2B5EF4-FFF2-40B4-BE49-F238E27FC236}">
                <a16:creationId xmlns:a16="http://schemas.microsoft.com/office/drawing/2014/main" id="{15958854-878B-4144-8AE2-F21A330C8BCC}"/>
              </a:ext>
            </a:extLst>
          </p:cNvPr>
          <p:cNvSpPr/>
          <p:nvPr/>
        </p:nvSpPr>
        <p:spPr>
          <a:xfrm>
            <a:off x="4568518" y="2540253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BA37FF-EC9F-C04B-999C-FAB471263DCC}"/>
              </a:ext>
            </a:extLst>
          </p:cNvPr>
          <p:cNvSpPr txBox="1"/>
          <p:nvPr/>
        </p:nvSpPr>
        <p:spPr>
          <a:xfrm>
            <a:off x="4407529" y="2476669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workers.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cxnSp>
        <p:nvCxnSpPr>
          <p:cNvPr id="52" name="꺾인 연결선 51">
            <a:extLst>
              <a:ext uri="{FF2B5EF4-FFF2-40B4-BE49-F238E27FC236}">
                <a16:creationId xmlns:a16="http://schemas.microsoft.com/office/drawing/2014/main" id="{30645D30-51A3-AB42-B53C-77E4958C06D1}"/>
              </a:ext>
            </a:extLst>
          </p:cNvPr>
          <p:cNvCxnSpPr>
            <a:stCxn id="15" idx="3"/>
            <a:endCxn id="9" idx="2"/>
          </p:cNvCxnSpPr>
          <p:nvPr/>
        </p:nvCxnSpPr>
        <p:spPr>
          <a:xfrm flipH="1" flipV="1">
            <a:off x="5964171" y="2612261"/>
            <a:ext cx="126846" cy="900234"/>
          </a:xfrm>
          <a:prstGeom prst="bentConnector4">
            <a:avLst>
              <a:gd name="adj1" fmla="val -180219"/>
              <a:gd name="adj2" fmla="val 65658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4A17C33-4609-B241-8F38-078971DCECC2}"/>
              </a:ext>
            </a:extLst>
          </p:cNvPr>
          <p:cNvSpPr/>
          <p:nvPr/>
        </p:nvSpPr>
        <p:spPr>
          <a:xfrm>
            <a:off x="6414228" y="2275104"/>
            <a:ext cx="270050" cy="337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62818A-3652-5544-A6AD-572B10B24B59}"/>
              </a:ext>
            </a:extLst>
          </p:cNvPr>
          <p:cNvSpPr txBox="1"/>
          <p:nvPr/>
        </p:nvSpPr>
        <p:spPr>
          <a:xfrm>
            <a:off x="6414228" y="203619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Load Balancing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" name="꺾인 연결선 63">
            <a:extLst>
              <a:ext uri="{FF2B5EF4-FFF2-40B4-BE49-F238E27FC236}">
                <a16:creationId xmlns:a16="http://schemas.microsoft.com/office/drawing/2014/main" id="{E5EB5BDA-F5FE-7540-BB9B-BDD0B63E3D55}"/>
              </a:ext>
            </a:extLst>
          </p:cNvPr>
          <p:cNvCxnSpPr>
            <a:stCxn id="15" idx="0"/>
            <a:endCxn id="50" idx="2"/>
          </p:cNvCxnSpPr>
          <p:nvPr/>
        </p:nvCxnSpPr>
        <p:spPr>
          <a:xfrm rot="16200000" flipV="1">
            <a:off x="5056620" y="2808218"/>
            <a:ext cx="330279" cy="514430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66">
            <a:extLst>
              <a:ext uri="{FF2B5EF4-FFF2-40B4-BE49-F238E27FC236}">
                <a16:creationId xmlns:a16="http://schemas.microsoft.com/office/drawing/2014/main" id="{EE54830A-7429-2146-BBC3-848EAFC21B21}"/>
              </a:ext>
            </a:extLst>
          </p:cNvPr>
          <p:cNvCxnSpPr>
            <a:stCxn id="51" idx="0"/>
            <a:endCxn id="8" idx="1"/>
          </p:cNvCxnSpPr>
          <p:nvPr/>
        </p:nvCxnSpPr>
        <p:spPr>
          <a:xfrm rot="5400000" flipH="1" flipV="1">
            <a:off x="5224009" y="2150509"/>
            <a:ext cx="85745" cy="566576"/>
          </a:xfrm>
          <a:prstGeom prst="bentConnector2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49B8BA-9721-724D-9316-840E992FAE50}"/>
              </a:ext>
            </a:extLst>
          </p:cNvPr>
          <p:cNvSpPr txBox="1"/>
          <p:nvPr/>
        </p:nvSpPr>
        <p:spPr>
          <a:xfrm rot="16200000">
            <a:off x="6357974" y="3624585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Session</a:t>
            </a:r>
          </a:p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Replication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0B0A2C-5579-F846-B09F-86ACA0ACE95F}"/>
              </a:ext>
            </a:extLst>
          </p:cNvPr>
          <p:cNvSpPr txBox="1"/>
          <p:nvPr/>
        </p:nvSpPr>
        <p:spPr>
          <a:xfrm>
            <a:off x="5024193" y="4951318"/>
            <a:ext cx="1118325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아파치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톰캣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Zabbix</a:t>
            </a:r>
          </a:p>
        </p:txBody>
      </p:sp>
      <p:cxnSp>
        <p:nvCxnSpPr>
          <p:cNvPr id="59" name="꺾인 연결선 53">
            <a:extLst>
              <a:ext uri="{FF2B5EF4-FFF2-40B4-BE49-F238E27FC236}">
                <a16:creationId xmlns:a16="http://schemas.microsoft.com/office/drawing/2014/main" id="{1D71A98D-250F-D849-B9BE-64D84AE8F1DC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4780309"/>
            <a:ext cx="938034" cy="473778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3">
            <a:extLst>
              <a:ext uri="{FF2B5EF4-FFF2-40B4-BE49-F238E27FC236}">
                <a16:creationId xmlns:a16="http://schemas.microsoft.com/office/drawing/2014/main" id="{7A7A87DE-A8CC-2E48-9FE2-C6319E02E82A}"/>
              </a:ext>
            </a:extLst>
          </p:cNvPr>
          <p:cNvCxnSpPr>
            <a:endCxn id="7" idx="1"/>
          </p:cNvCxnSpPr>
          <p:nvPr/>
        </p:nvCxnSpPr>
        <p:spPr>
          <a:xfrm>
            <a:off x="1821915" y="3664333"/>
            <a:ext cx="3166776" cy="158975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938F0E-EB01-9A49-A05C-6015D19D8092}"/>
              </a:ext>
            </a:extLst>
          </p:cNvPr>
          <p:cNvSpPr/>
          <p:nvPr/>
        </p:nvSpPr>
        <p:spPr>
          <a:xfrm>
            <a:off x="8061803" y="5132541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8205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594B84-BAE5-F74A-9AD4-B4A7EE7CF03D}"/>
              </a:ext>
            </a:extLst>
          </p:cNvPr>
          <p:cNvSpPr/>
          <p:nvPr/>
        </p:nvSpPr>
        <p:spPr>
          <a:xfrm>
            <a:off x="7879198" y="1996127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8105</a:t>
            </a:r>
          </a:p>
        </p:txBody>
      </p:sp>
      <p:cxnSp>
        <p:nvCxnSpPr>
          <p:cNvPr id="63" name="꺾인 연결선 53">
            <a:extLst>
              <a:ext uri="{FF2B5EF4-FFF2-40B4-BE49-F238E27FC236}">
                <a16:creationId xmlns:a16="http://schemas.microsoft.com/office/drawing/2014/main" id="{29C23567-5976-0F45-9C56-32C8291BC935}"/>
              </a:ext>
            </a:extLst>
          </p:cNvPr>
          <p:cNvCxnSpPr>
            <a:stCxn id="61" idx="0"/>
          </p:cNvCxnSpPr>
          <p:nvPr/>
        </p:nvCxnSpPr>
        <p:spPr>
          <a:xfrm flipH="1" flipV="1">
            <a:off x="8061803" y="4849822"/>
            <a:ext cx="415339" cy="282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53">
            <a:extLst>
              <a:ext uri="{FF2B5EF4-FFF2-40B4-BE49-F238E27FC236}">
                <a16:creationId xmlns:a16="http://schemas.microsoft.com/office/drawing/2014/main" id="{A0608DE2-D10A-224F-80E9-CA8DFF1324EA}"/>
              </a:ext>
            </a:extLst>
          </p:cNvPr>
          <p:cNvCxnSpPr>
            <a:stCxn id="62" idx="2"/>
          </p:cNvCxnSpPr>
          <p:nvPr/>
        </p:nvCxnSpPr>
        <p:spPr>
          <a:xfrm flipH="1">
            <a:off x="7879198" y="2396237"/>
            <a:ext cx="415339" cy="5544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AA4434-AAC5-684B-8AC0-0C2A649D0523}"/>
              </a:ext>
            </a:extLst>
          </p:cNvPr>
          <p:cNvSpPr txBox="1"/>
          <p:nvPr/>
        </p:nvSpPr>
        <p:spPr>
          <a:xfrm rot="16200000">
            <a:off x="7531647" y="393526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Multicast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정육면체 3">
            <a:extLst>
              <a:ext uri="{FF2B5EF4-FFF2-40B4-BE49-F238E27FC236}">
                <a16:creationId xmlns:a16="http://schemas.microsoft.com/office/drawing/2014/main" id="{E7205163-3C46-EC45-ADE9-C846DC903C36}"/>
              </a:ext>
            </a:extLst>
          </p:cNvPr>
          <p:cNvSpPr/>
          <p:nvPr/>
        </p:nvSpPr>
        <p:spPr>
          <a:xfrm>
            <a:off x="719584" y="1855311"/>
            <a:ext cx="1371960" cy="588371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C5AFA-32A7-AC47-9A0A-5EAFCBA32418}"/>
              </a:ext>
            </a:extLst>
          </p:cNvPr>
          <p:cNvSpPr txBox="1"/>
          <p:nvPr/>
        </p:nvSpPr>
        <p:spPr>
          <a:xfrm>
            <a:off x="777749" y="1855311"/>
            <a:ext cx="1359432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r>
              <a:rPr lang="ko-KR" altLang="en-US" sz="1000" b="1" dirty="0"/>
              <a:t> 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SERVER-STATUS</a:t>
            </a:r>
          </a:p>
          <a:p>
            <a:pPr algn="ctr"/>
            <a:r>
              <a:rPr lang="en-US" altLang="ko-KR" sz="1000" dirty="0"/>
              <a:t>SERVER-INFO</a:t>
            </a:r>
            <a:endParaRPr lang="ko-KR" altLang="en-US" sz="1000" dirty="0"/>
          </a:p>
        </p:txBody>
      </p:sp>
      <p:cxnSp>
        <p:nvCxnSpPr>
          <p:cNvPr id="68" name="꺾인 연결선 53">
            <a:extLst>
              <a:ext uri="{FF2B5EF4-FFF2-40B4-BE49-F238E27FC236}">
                <a16:creationId xmlns:a16="http://schemas.microsoft.com/office/drawing/2014/main" id="{E267631A-A363-9940-B50A-4E7A297B1624}"/>
              </a:ext>
            </a:extLst>
          </p:cNvPr>
          <p:cNvCxnSpPr/>
          <p:nvPr/>
        </p:nvCxnSpPr>
        <p:spPr>
          <a:xfrm flipH="1" flipV="1">
            <a:off x="956507" y="2342844"/>
            <a:ext cx="15338" cy="1000740"/>
          </a:xfrm>
          <a:prstGeom prst="straightConnector1">
            <a:avLst/>
          </a:prstGeom>
          <a:ln w="9525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3">
            <a:extLst>
              <a:ext uri="{FF2B5EF4-FFF2-40B4-BE49-F238E27FC236}">
                <a16:creationId xmlns:a16="http://schemas.microsoft.com/office/drawing/2014/main" id="{0B3C1216-F029-F549-8155-17D5E1FFAE93}"/>
              </a:ext>
            </a:extLst>
          </p:cNvPr>
          <p:cNvSpPr/>
          <p:nvPr/>
        </p:nvSpPr>
        <p:spPr>
          <a:xfrm>
            <a:off x="4964543" y="4268445"/>
            <a:ext cx="1209812" cy="58137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00DC99-8C96-984D-8B49-815A56624FAE}"/>
              </a:ext>
            </a:extLst>
          </p:cNvPr>
          <p:cNvSpPr txBox="1"/>
          <p:nvPr/>
        </p:nvSpPr>
        <p:spPr>
          <a:xfrm>
            <a:off x="4892962" y="4412461"/>
            <a:ext cx="1359432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71" name="꺾인 연결선 53">
            <a:extLst>
              <a:ext uri="{FF2B5EF4-FFF2-40B4-BE49-F238E27FC236}">
                <a16:creationId xmlns:a16="http://schemas.microsoft.com/office/drawing/2014/main" id="{E9F724B1-DA1A-874F-AEB5-6984EB450FA7}"/>
              </a:ext>
            </a:extLst>
          </p:cNvPr>
          <p:cNvCxnSpPr/>
          <p:nvPr/>
        </p:nvCxnSpPr>
        <p:spPr>
          <a:xfrm flipH="1">
            <a:off x="5612419" y="3685059"/>
            <a:ext cx="1207" cy="7052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정육면체 3">
            <a:extLst>
              <a:ext uri="{FF2B5EF4-FFF2-40B4-BE49-F238E27FC236}">
                <a16:creationId xmlns:a16="http://schemas.microsoft.com/office/drawing/2014/main" id="{34CCBCD8-3FB8-4742-A781-96D2169A747D}"/>
              </a:ext>
            </a:extLst>
          </p:cNvPr>
          <p:cNvSpPr/>
          <p:nvPr/>
        </p:nvSpPr>
        <p:spPr>
          <a:xfrm>
            <a:off x="6630252" y="5780613"/>
            <a:ext cx="1943448" cy="47214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41C13D-DE0A-E741-BBDD-DBB574E9FCA3}"/>
              </a:ext>
            </a:extLst>
          </p:cNvPr>
          <p:cNvSpPr txBox="1"/>
          <p:nvPr/>
        </p:nvSpPr>
        <p:spPr>
          <a:xfrm>
            <a:off x="6934038" y="5809766"/>
            <a:ext cx="1359432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톰캣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Tomcat manager</a:t>
            </a:r>
          </a:p>
        </p:txBody>
      </p:sp>
      <p:cxnSp>
        <p:nvCxnSpPr>
          <p:cNvPr id="74" name="꺾인 연결선 53">
            <a:extLst>
              <a:ext uri="{FF2B5EF4-FFF2-40B4-BE49-F238E27FC236}">
                <a16:creationId xmlns:a16="http://schemas.microsoft.com/office/drawing/2014/main" id="{30E9E40C-ADAC-5243-8AF3-14801A68D0FB}"/>
              </a:ext>
            </a:extLst>
          </p:cNvPr>
          <p:cNvCxnSpPr>
            <a:stCxn id="73" idx="0"/>
            <a:endCxn id="25" idx="2"/>
          </p:cNvCxnSpPr>
          <p:nvPr/>
        </p:nvCxnSpPr>
        <p:spPr>
          <a:xfrm flipV="1">
            <a:off x="7613754" y="4849822"/>
            <a:ext cx="2103" cy="95994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53">
            <a:extLst>
              <a:ext uri="{FF2B5EF4-FFF2-40B4-BE49-F238E27FC236}">
                <a16:creationId xmlns:a16="http://schemas.microsoft.com/office/drawing/2014/main" id="{DE0F360A-5D8A-A648-A0DA-0F4EA053FB05}"/>
              </a:ext>
            </a:extLst>
          </p:cNvPr>
          <p:cNvCxnSpPr/>
          <p:nvPr/>
        </p:nvCxnSpPr>
        <p:spPr>
          <a:xfrm flipH="1" flipV="1">
            <a:off x="8308076" y="3269859"/>
            <a:ext cx="19679" cy="2562483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C04F4A-7AD1-F94C-A8A4-2C55EFC5BD62}"/>
              </a:ext>
            </a:extLst>
          </p:cNvPr>
          <p:cNvSpPr/>
          <p:nvPr/>
        </p:nvSpPr>
        <p:spPr>
          <a:xfrm>
            <a:off x="428955" y="1124744"/>
            <a:ext cx="8361537" cy="532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꺾인 연결선 53">
            <a:extLst>
              <a:ext uri="{FF2B5EF4-FFF2-40B4-BE49-F238E27FC236}">
                <a16:creationId xmlns:a16="http://schemas.microsoft.com/office/drawing/2014/main" id="{0DD2C8DE-C8A9-F04A-89CD-56687F66CB9B}"/>
              </a:ext>
            </a:extLst>
          </p:cNvPr>
          <p:cNvCxnSpPr>
            <a:stCxn id="12" idx="2"/>
          </p:cNvCxnSpPr>
          <p:nvPr/>
        </p:nvCxnSpPr>
        <p:spPr>
          <a:xfrm>
            <a:off x="1395421" y="3636941"/>
            <a:ext cx="10143" cy="71132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EBF98A-2DA2-1E49-814A-0158BBEBE6B4}"/>
              </a:ext>
            </a:extLst>
          </p:cNvPr>
          <p:cNvSpPr txBox="1"/>
          <p:nvPr/>
        </p:nvSpPr>
        <p:spPr>
          <a:xfrm>
            <a:off x="-306036" y="1124744"/>
            <a:ext cx="3263899" cy="30646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Docker Container </a:t>
            </a:r>
            <a:r>
              <a:rPr lang="ko-KR" altLang="en-US" sz="1200" b="1" dirty="0">
                <a:solidFill>
                  <a:srgbClr val="00B050"/>
                </a:solidFill>
              </a:rPr>
              <a:t>사용</a:t>
            </a:r>
            <a:r>
              <a:rPr lang="en-US" altLang="ko-KR" sz="1200" b="1" dirty="0">
                <a:solidFill>
                  <a:srgbClr val="00B050"/>
                </a:solidFill>
              </a:rPr>
              <a:t> 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79" name="정육면체 3">
            <a:extLst>
              <a:ext uri="{FF2B5EF4-FFF2-40B4-BE49-F238E27FC236}">
                <a16:creationId xmlns:a16="http://schemas.microsoft.com/office/drawing/2014/main" id="{830820FE-2570-904D-8E72-A9661DF344E4}"/>
              </a:ext>
            </a:extLst>
          </p:cNvPr>
          <p:cNvSpPr/>
          <p:nvPr/>
        </p:nvSpPr>
        <p:spPr>
          <a:xfrm>
            <a:off x="2445179" y="5780614"/>
            <a:ext cx="944713" cy="45168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30E467-8687-124D-9EF9-7AC757D1721E}"/>
              </a:ext>
            </a:extLst>
          </p:cNvPr>
          <p:cNvSpPr txBox="1"/>
          <p:nvPr/>
        </p:nvSpPr>
        <p:spPr>
          <a:xfrm>
            <a:off x="2315890" y="5775385"/>
            <a:ext cx="118377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Python3/Django</a:t>
            </a:r>
          </a:p>
          <a:p>
            <a:pPr algn="ctr"/>
            <a:r>
              <a:rPr lang="en-US" altLang="ko-KR" sz="1000" b="1" dirty="0"/>
              <a:t> </a:t>
            </a:r>
            <a:r>
              <a:rPr lang="ko-KR" altLang="en-US" sz="1000" b="1" dirty="0"/>
              <a:t>게시판 구현</a:t>
            </a:r>
            <a:endParaRPr lang="en-US" altLang="ko-KR" sz="1000" dirty="0"/>
          </a:p>
        </p:txBody>
      </p:sp>
      <p:sp>
        <p:nvSpPr>
          <p:cNvPr id="81" name="정육면체 3">
            <a:extLst>
              <a:ext uri="{FF2B5EF4-FFF2-40B4-BE49-F238E27FC236}">
                <a16:creationId xmlns:a16="http://schemas.microsoft.com/office/drawing/2014/main" id="{FB50041B-39C2-6E47-8B23-3388F33F7352}"/>
              </a:ext>
            </a:extLst>
          </p:cNvPr>
          <p:cNvSpPr/>
          <p:nvPr/>
        </p:nvSpPr>
        <p:spPr>
          <a:xfrm>
            <a:off x="4964543" y="5780614"/>
            <a:ext cx="1252799" cy="47214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5B7B0A-DA2E-114A-ABF8-8827B1B4EB4B}"/>
              </a:ext>
            </a:extLst>
          </p:cNvPr>
          <p:cNvSpPr txBox="1"/>
          <p:nvPr/>
        </p:nvSpPr>
        <p:spPr>
          <a:xfrm>
            <a:off x="4937214" y="5827575"/>
            <a:ext cx="1350410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Zabbix </a:t>
            </a:r>
            <a:r>
              <a:rPr lang="ko-KR" altLang="en-US" sz="1000" b="1" dirty="0"/>
              <a:t>모니터링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페이지</a:t>
            </a:r>
            <a:endParaRPr lang="en-US" altLang="ko-KR" sz="1000" dirty="0"/>
          </a:p>
        </p:txBody>
      </p:sp>
      <p:cxnSp>
        <p:nvCxnSpPr>
          <p:cNvPr id="83" name="꺾인 연결선 53">
            <a:extLst>
              <a:ext uri="{FF2B5EF4-FFF2-40B4-BE49-F238E27FC236}">
                <a16:creationId xmlns:a16="http://schemas.microsoft.com/office/drawing/2014/main" id="{4A970942-632E-074F-8553-D61CB298CE1C}"/>
              </a:ext>
            </a:extLst>
          </p:cNvPr>
          <p:cNvCxnSpPr>
            <a:stCxn id="80" idx="0"/>
          </p:cNvCxnSpPr>
          <p:nvPr/>
        </p:nvCxnSpPr>
        <p:spPr>
          <a:xfrm flipV="1">
            <a:off x="2907779" y="5506115"/>
            <a:ext cx="0" cy="2692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53">
            <a:extLst>
              <a:ext uri="{FF2B5EF4-FFF2-40B4-BE49-F238E27FC236}">
                <a16:creationId xmlns:a16="http://schemas.microsoft.com/office/drawing/2014/main" id="{CEC95780-DCF2-604B-8A4F-4E7AC23B392F}"/>
              </a:ext>
            </a:extLst>
          </p:cNvPr>
          <p:cNvCxnSpPr/>
          <p:nvPr/>
        </p:nvCxnSpPr>
        <p:spPr>
          <a:xfrm rot="120000" flipV="1">
            <a:off x="3358448" y="6018243"/>
            <a:ext cx="1691712" cy="5624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정육면체 10">
            <a:extLst>
              <a:ext uri="{FF2B5EF4-FFF2-40B4-BE49-F238E27FC236}">
                <a16:creationId xmlns:a16="http://schemas.microsoft.com/office/drawing/2014/main" id="{CDC85387-6DE4-2645-8A7C-0BA5ECB0419B}"/>
              </a:ext>
            </a:extLst>
          </p:cNvPr>
          <p:cNvSpPr/>
          <p:nvPr/>
        </p:nvSpPr>
        <p:spPr>
          <a:xfrm>
            <a:off x="719583" y="5780613"/>
            <a:ext cx="1329490" cy="451687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174103-ADB7-E943-8E7B-29B931650E8E}"/>
              </a:ext>
            </a:extLst>
          </p:cNvPr>
          <p:cNvSpPr txBox="1"/>
          <p:nvPr/>
        </p:nvSpPr>
        <p:spPr>
          <a:xfrm>
            <a:off x="695321" y="5872213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mod_wsgi</a:t>
            </a:r>
            <a:endParaRPr lang="en-US" altLang="ko-KR" sz="1000" b="1" dirty="0"/>
          </a:p>
        </p:txBody>
      </p:sp>
      <p:cxnSp>
        <p:nvCxnSpPr>
          <p:cNvPr id="87" name="꺾인 연결선 144">
            <a:extLst>
              <a:ext uri="{FF2B5EF4-FFF2-40B4-BE49-F238E27FC236}">
                <a16:creationId xmlns:a16="http://schemas.microsoft.com/office/drawing/2014/main" id="{1842FB3A-5B76-104A-B5A9-A3DAEB330F1F}"/>
              </a:ext>
            </a:extLst>
          </p:cNvPr>
          <p:cNvCxnSpPr>
            <a:endCxn id="86" idx="0"/>
          </p:cNvCxnSpPr>
          <p:nvPr/>
        </p:nvCxnSpPr>
        <p:spPr>
          <a:xfrm rot="5400000">
            <a:off x="616800" y="4463391"/>
            <a:ext cx="2208274" cy="609371"/>
          </a:xfrm>
          <a:prstGeom prst="bentConnector3">
            <a:avLst>
              <a:gd name="adj1" fmla="val 80625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53">
            <a:extLst>
              <a:ext uri="{FF2B5EF4-FFF2-40B4-BE49-F238E27FC236}">
                <a16:creationId xmlns:a16="http://schemas.microsoft.com/office/drawing/2014/main" id="{6C9E2E5B-AB01-B541-98EC-6DDE5D645F1C}"/>
              </a:ext>
            </a:extLst>
          </p:cNvPr>
          <p:cNvCxnSpPr/>
          <p:nvPr/>
        </p:nvCxnSpPr>
        <p:spPr>
          <a:xfrm>
            <a:off x="2015030" y="6065493"/>
            <a:ext cx="47369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53">
            <a:extLst>
              <a:ext uri="{FF2B5EF4-FFF2-40B4-BE49-F238E27FC236}">
                <a16:creationId xmlns:a16="http://schemas.microsoft.com/office/drawing/2014/main" id="{9793C19F-CF8B-0F4E-9477-A973A461E46D}"/>
              </a:ext>
            </a:extLst>
          </p:cNvPr>
          <p:cNvCxnSpPr/>
          <p:nvPr/>
        </p:nvCxnSpPr>
        <p:spPr>
          <a:xfrm>
            <a:off x="5594308" y="5515881"/>
            <a:ext cx="0" cy="2892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1B88BC2-0518-1543-86BC-0D050096CEA6}"/>
              </a:ext>
            </a:extLst>
          </p:cNvPr>
          <p:cNvSpPr txBox="1"/>
          <p:nvPr/>
        </p:nvSpPr>
        <p:spPr>
          <a:xfrm>
            <a:off x="6999414" y="398067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2</a:t>
            </a:r>
          </a:p>
        </p:txBody>
      </p:sp>
      <p:cxnSp>
        <p:nvCxnSpPr>
          <p:cNvPr id="91" name="꺾인 연결선 53">
            <a:extLst>
              <a:ext uri="{FF2B5EF4-FFF2-40B4-BE49-F238E27FC236}">
                <a16:creationId xmlns:a16="http://schemas.microsoft.com/office/drawing/2014/main" id="{0E1214A8-57AD-564D-812B-66DC7A47F6D9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3217583"/>
            <a:ext cx="660533" cy="20365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A68AAF-97CE-0840-9194-05B1A67A61F0}"/>
              </a:ext>
            </a:extLst>
          </p:cNvPr>
          <p:cNvSpPr/>
          <p:nvPr/>
        </p:nvSpPr>
        <p:spPr>
          <a:xfrm>
            <a:off x="539552" y="1431211"/>
            <a:ext cx="8170323" cy="42994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64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 </a:t>
            </a:r>
            <a:r>
              <a:rPr lang="ko-KR" altLang="en-US" dirty="0">
                <a:latin typeface="나눔고딕" panose="020D0604000000000000" pitchFamily="50" charset="-127"/>
              </a:rPr>
              <a:t>환경 구현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MySQL</a:t>
            </a:r>
            <a:r>
              <a:rPr lang="ko-KR" altLang="en-US" sz="1200" b="1" dirty="0"/>
              <a:t> 연동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5"/>
            <a:ext cx="7632700" cy="3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 </a:t>
            </a:r>
            <a:r>
              <a:rPr lang="ko-KR" altLang="en-US" dirty="0">
                <a:latin typeface="나눔고딕" panose="020D0604000000000000" pitchFamily="50" charset="-127"/>
              </a:rPr>
              <a:t>환경 구현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</a:t>
            </a:r>
            <a:r>
              <a:rPr lang="ko-KR" altLang="en-US" sz="1200" b="1" dirty="0"/>
              <a:t>와 아파치 연동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5"/>
            <a:ext cx="7632700" cy="27387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691679" y="3041003"/>
            <a:ext cx="576065" cy="171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75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models.py</a:t>
            </a:r>
            <a:endParaRPr lang="ko-KR" altLang="en-US" sz="1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1" y="1858665"/>
            <a:ext cx="7632700" cy="367500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259632" y="4320000"/>
            <a:ext cx="504056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69" y="2076917"/>
            <a:ext cx="3224213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83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게시판 메인 화면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5"/>
            <a:ext cx="5897215" cy="4303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619672" y="2024047"/>
            <a:ext cx="792000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83568" y="2155326"/>
            <a:ext cx="648072" cy="288030"/>
            <a:chOff x="683568" y="2155326"/>
            <a:chExt cx="648072" cy="28803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971600" y="2204864"/>
              <a:ext cx="360040" cy="1798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3568" y="2155326"/>
              <a:ext cx="216024" cy="2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0253" y="2838817"/>
            <a:ext cx="5327931" cy="662191"/>
            <a:chOff x="900253" y="2838817"/>
            <a:chExt cx="5327931" cy="662191"/>
          </a:xfrm>
        </p:grpSpPr>
        <p:sp>
          <p:nvSpPr>
            <p:cNvPr id="18" name="TextBox 17"/>
            <p:cNvSpPr txBox="1"/>
            <p:nvPr/>
          </p:nvSpPr>
          <p:spPr>
            <a:xfrm>
              <a:off x="900253" y="2838817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223672" y="2925200"/>
              <a:ext cx="5004512" cy="5758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25791" y="5826708"/>
            <a:ext cx="800265" cy="276999"/>
            <a:chOff x="5625791" y="5826708"/>
            <a:chExt cx="800265" cy="27699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5922000" y="5893200"/>
              <a:ext cx="504056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25791" y="5826708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5" y="1844675"/>
            <a:ext cx="7632701" cy="3547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게시판 메인 화면 </a:t>
            </a:r>
            <a:r>
              <a:rPr lang="en-US" altLang="ko-KR" sz="1200" b="1" dirty="0"/>
              <a:t>– header.html</a:t>
            </a:r>
            <a:endParaRPr lang="ko-KR" altLang="en-US" sz="12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331640" y="2348882"/>
            <a:ext cx="5976663" cy="288030"/>
            <a:chOff x="1331640" y="2348882"/>
            <a:chExt cx="5976663" cy="28803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613032" y="2348882"/>
              <a:ext cx="5695271" cy="2880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31640" y="2348882"/>
              <a:ext cx="216024" cy="2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27429" y="3573272"/>
            <a:ext cx="1412323" cy="431792"/>
            <a:chOff x="927429" y="3573272"/>
            <a:chExt cx="1412323" cy="431792"/>
          </a:xfrm>
        </p:grpSpPr>
        <p:sp>
          <p:nvSpPr>
            <p:cNvPr id="23" name="TextBox 22"/>
            <p:cNvSpPr txBox="1"/>
            <p:nvPr/>
          </p:nvSpPr>
          <p:spPr>
            <a:xfrm>
              <a:off x="927429" y="3650668"/>
              <a:ext cx="268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223672" y="3573272"/>
              <a:ext cx="1116080" cy="4317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83848" y="4871918"/>
            <a:ext cx="4946162" cy="276999"/>
            <a:chOff x="1083848" y="4871918"/>
            <a:chExt cx="4946162" cy="2769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395263" y="4935652"/>
              <a:ext cx="4634747" cy="1495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3848" y="4871918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160843" y="1853100"/>
            <a:ext cx="4990960" cy="3016539"/>
            <a:chOff x="1160843" y="1853100"/>
            <a:chExt cx="4990960" cy="30165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843" y="1853100"/>
              <a:ext cx="4990960" cy="2596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아래쪽 화살표 29"/>
            <p:cNvSpPr/>
            <p:nvPr/>
          </p:nvSpPr>
          <p:spPr>
            <a:xfrm rot="10800000">
              <a:off x="3532736" y="4509119"/>
              <a:ext cx="247176" cy="36052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6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게시글</a:t>
            </a:r>
            <a:r>
              <a:rPr lang="ko-KR" altLang="en-US" sz="1200" b="1" dirty="0" smtClean="0"/>
              <a:t> 리스트 보기</a:t>
            </a:r>
            <a:endParaRPr lang="ko-KR" altLang="en-US" sz="1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89579"/>
          <a:stretch/>
        </p:blipFill>
        <p:spPr>
          <a:xfrm>
            <a:off x="755650" y="1844675"/>
            <a:ext cx="7632700" cy="64822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1" y="2564904"/>
            <a:ext cx="7632700" cy="3583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4509120"/>
            <a:ext cx="554461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3068960"/>
            <a:ext cx="86409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7387"/>
            <a:ext cx="3224213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5328851"/>
            <a:ext cx="2016224" cy="476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2555776" y="2330896"/>
            <a:ext cx="1944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26" y="2962349"/>
            <a:ext cx="7632595" cy="2126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338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8592"/>
          <a:stretch/>
        </p:blipFill>
        <p:spPr>
          <a:xfrm>
            <a:off x="772458" y="1872882"/>
            <a:ext cx="7599084" cy="2204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쓰기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4348987"/>
            <a:ext cx="7632700" cy="16723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4838400"/>
            <a:ext cx="273630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907704" y="2134062"/>
            <a:ext cx="1296144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403648" y="2350086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9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b="51841"/>
          <a:stretch/>
        </p:blipFill>
        <p:spPr>
          <a:xfrm>
            <a:off x="755650" y="4149562"/>
            <a:ext cx="7632700" cy="79160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" t="15047" r="-1" b="52537"/>
          <a:stretch/>
        </p:blipFill>
        <p:spPr>
          <a:xfrm>
            <a:off x="755650" y="1853483"/>
            <a:ext cx="7632700" cy="201637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475656" y="3501008"/>
            <a:ext cx="1080120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2555776" y="3681048"/>
            <a:ext cx="1584176" cy="18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475656" y="4653136"/>
            <a:ext cx="1584176" cy="18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131840" y="4005610"/>
            <a:ext cx="5256584" cy="2160240"/>
            <a:chOff x="3131840" y="4005610"/>
            <a:chExt cx="5256584" cy="216024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2373" t="23513" r="2394" b="913"/>
            <a:stretch/>
          </p:blipFill>
          <p:spPr>
            <a:xfrm>
              <a:off x="3563888" y="4005610"/>
              <a:ext cx="4824536" cy="21602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아래쪽 화살표 16"/>
            <p:cNvSpPr/>
            <p:nvPr/>
          </p:nvSpPr>
          <p:spPr>
            <a:xfrm rot="16200000">
              <a:off x="3188512" y="4565312"/>
              <a:ext cx="247176" cy="36052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769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" t="15047" r="-1" b="52537"/>
          <a:stretch/>
        </p:blipFill>
        <p:spPr>
          <a:xfrm>
            <a:off x="755577" y="3284835"/>
            <a:ext cx="7632700" cy="201637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259632" y="3645024"/>
            <a:ext cx="2304256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39" r="-1"/>
          <a:stretch/>
        </p:blipFill>
        <p:spPr>
          <a:xfrm>
            <a:off x="755428" y="1844675"/>
            <a:ext cx="7632849" cy="10057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5652120" y="1929176"/>
            <a:ext cx="2664296" cy="2276872"/>
            <a:chOff x="5724054" y="1844675"/>
            <a:chExt cx="2664296" cy="22768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44776"/>
            <a:stretch/>
          </p:blipFill>
          <p:spPr>
            <a:xfrm>
              <a:off x="5724054" y="1844675"/>
              <a:ext cx="2664296" cy="227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5868144" y="3645024"/>
              <a:ext cx="576064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9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보기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21" t="87979" r="-121" b="10"/>
          <a:stretch/>
        </p:blipFill>
        <p:spPr>
          <a:xfrm>
            <a:off x="755650" y="1863221"/>
            <a:ext cx="7632700" cy="7470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27932"/>
          <a:stretch/>
        </p:blipFill>
        <p:spPr>
          <a:xfrm>
            <a:off x="755650" y="2770764"/>
            <a:ext cx="7632700" cy="3395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89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en-US" altLang="ko-KR" dirty="0">
                <a:latin typeface="나눔고딕" pitchFamily="50" charset="-127"/>
              </a:rPr>
              <a:t>OJT </a:t>
            </a:r>
            <a:r>
              <a:rPr lang="ko-KR" altLang="en-US" dirty="0">
                <a:latin typeface="나눔고딕" pitchFamily="50" charset="-127"/>
              </a:rPr>
              <a:t>최종 과제 구성도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정육면체 10">
            <a:extLst>
              <a:ext uri="{FF2B5EF4-FFF2-40B4-BE49-F238E27FC236}">
                <a16:creationId xmlns:a16="http://schemas.microsoft.com/office/drawing/2014/main" id="{13002C8B-0B87-6A4F-8818-9A88548D2465}"/>
              </a:ext>
            </a:extLst>
          </p:cNvPr>
          <p:cNvSpPr/>
          <p:nvPr/>
        </p:nvSpPr>
        <p:spPr>
          <a:xfrm>
            <a:off x="6614281" y="3945395"/>
            <a:ext cx="1944216" cy="129570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정육면체 3">
            <a:extLst>
              <a:ext uri="{FF2B5EF4-FFF2-40B4-BE49-F238E27FC236}">
                <a16:creationId xmlns:a16="http://schemas.microsoft.com/office/drawing/2014/main" id="{E138754F-CBEA-2549-AAA3-445CB66C65CC}"/>
              </a:ext>
            </a:extLst>
          </p:cNvPr>
          <p:cNvSpPr/>
          <p:nvPr/>
        </p:nvSpPr>
        <p:spPr>
          <a:xfrm>
            <a:off x="4988691" y="5002059"/>
            <a:ext cx="1228650" cy="50405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정육면체 10">
            <a:extLst>
              <a:ext uri="{FF2B5EF4-FFF2-40B4-BE49-F238E27FC236}">
                <a16:creationId xmlns:a16="http://schemas.microsoft.com/office/drawing/2014/main" id="{592DF41C-1E46-D444-8928-D390AEC345BB}"/>
              </a:ext>
            </a:extLst>
          </p:cNvPr>
          <p:cNvSpPr/>
          <p:nvPr/>
        </p:nvSpPr>
        <p:spPr>
          <a:xfrm>
            <a:off x="5550169" y="2210904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E885E-5455-174F-BA31-6FD24C74FBBC}"/>
              </a:ext>
            </a:extLst>
          </p:cNvPr>
          <p:cNvSpPr txBox="1"/>
          <p:nvPr/>
        </p:nvSpPr>
        <p:spPr>
          <a:xfrm>
            <a:off x="5388107" y="2169587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uriwokermap</a:t>
            </a:r>
            <a:r>
              <a:rPr lang="en-US" altLang="ko-KR" sz="1000" b="1" dirty="0"/>
              <a:t>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sp>
        <p:nvSpPr>
          <p:cNvPr id="10" name="정육면체 10">
            <a:extLst>
              <a:ext uri="{FF2B5EF4-FFF2-40B4-BE49-F238E27FC236}">
                <a16:creationId xmlns:a16="http://schemas.microsoft.com/office/drawing/2014/main" id="{81CF3CA1-1EB6-554C-9DB5-1F6C5701B04D}"/>
              </a:ext>
            </a:extLst>
          </p:cNvPr>
          <p:cNvSpPr/>
          <p:nvPr/>
        </p:nvSpPr>
        <p:spPr>
          <a:xfrm>
            <a:off x="6629868" y="2489662"/>
            <a:ext cx="1944216" cy="132109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정육면체 3">
            <a:extLst>
              <a:ext uri="{FF2B5EF4-FFF2-40B4-BE49-F238E27FC236}">
                <a16:creationId xmlns:a16="http://schemas.microsoft.com/office/drawing/2014/main" id="{5364A78F-A4B7-1349-9C4F-9061AC3C6D79}"/>
              </a:ext>
            </a:extLst>
          </p:cNvPr>
          <p:cNvSpPr/>
          <p:nvPr/>
        </p:nvSpPr>
        <p:spPr>
          <a:xfrm>
            <a:off x="719584" y="3253952"/>
            <a:ext cx="1371960" cy="515521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D4A9F-3133-634A-A982-88A511BBCCD8}"/>
              </a:ext>
            </a:extLst>
          </p:cNvPr>
          <p:cNvSpPr txBox="1"/>
          <p:nvPr/>
        </p:nvSpPr>
        <p:spPr>
          <a:xfrm>
            <a:off x="819357" y="3364526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endParaRPr lang="ko-KR" altLang="en-US" sz="1000" b="1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77CE6CE-C676-1649-9D3C-C0C99ABC2701}"/>
              </a:ext>
            </a:extLst>
          </p:cNvPr>
          <p:cNvSpPr/>
          <p:nvPr/>
        </p:nvSpPr>
        <p:spPr>
          <a:xfrm>
            <a:off x="3677961" y="1363792"/>
            <a:ext cx="1584102" cy="72008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BB9B6-6F7D-C74D-95AE-F09ECD547842}"/>
              </a:ext>
            </a:extLst>
          </p:cNvPr>
          <p:cNvSpPr txBox="1"/>
          <p:nvPr/>
        </p:nvSpPr>
        <p:spPr>
          <a:xfrm>
            <a:off x="3893948" y="15321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HTTP Client</a:t>
            </a:r>
          </a:p>
          <a:p>
            <a:pPr algn="ctr"/>
            <a:r>
              <a:rPr lang="en-US" altLang="ko-KR" sz="1000" b="1" dirty="0"/>
              <a:t>(Browser)</a:t>
            </a:r>
            <a:endParaRPr lang="ko-KR" altLang="en-US" sz="1000" b="1" dirty="0"/>
          </a:p>
        </p:txBody>
      </p:sp>
      <p:sp>
        <p:nvSpPr>
          <p:cNvPr id="15" name="정육면체 10">
            <a:extLst>
              <a:ext uri="{FF2B5EF4-FFF2-40B4-BE49-F238E27FC236}">
                <a16:creationId xmlns:a16="http://schemas.microsoft.com/office/drawing/2014/main" id="{2298BC07-F4E4-5F4E-84CE-343A41711AC5}"/>
              </a:ext>
            </a:extLst>
          </p:cNvPr>
          <p:cNvSpPr/>
          <p:nvPr/>
        </p:nvSpPr>
        <p:spPr>
          <a:xfrm>
            <a:off x="4866931" y="3230572"/>
            <a:ext cx="1224086" cy="563845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E092B-4EA2-4441-AE72-1009705F7EA9}"/>
              </a:ext>
            </a:extLst>
          </p:cNvPr>
          <p:cNvSpPr txBox="1"/>
          <p:nvPr/>
        </p:nvSpPr>
        <p:spPr>
          <a:xfrm>
            <a:off x="4758044" y="3391919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endParaRPr lang="en-US" altLang="ko-KR" sz="1000" b="1" dirty="0"/>
          </a:p>
        </p:txBody>
      </p:sp>
      <p:sp>
        <p:nvSpPr>
          <p:cNvPr id="17" name="정육면체 10">
            <a:extLst>
              <a:ext uri="{FF2B5EF4-FFF2-40B4-BE49-F238E27FC236}">
                <a16:creationId xmlns:a16="http://schemas.microsoft.com/office/drawing/2014/main" id="{6CEC2196-6CE4-3448-9D23-58BC057056F3}"/>
              </a:ext>
            </a:extLst>
          </p:cNvPr>
          <p:cNvSpPr/>
          <p:nvPr/>
        </p:nvSpPr>
        <p:spPr>
          <a:xfrm>
            <a:off x="6810309" y="270697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89EE2-5955-384B-86F0-FABDA24A3510}"/>
              </a:ext>
            </a:extLst>
          </p:cNvPr>
          <p:cNvSpPr txBox="1"/>
          <p:nvPr/>
        </p:nvSpPr>
        <p:spPr>
          <a:xfrm>
            <a:off x="7039793" y="284567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Instance1</a:t>
            </a:r>
          </a:p>
          <a:p>
            <a:pPr algn="ctr"/>
            <a:r>
              <a:rPr lang="en-US" altLang="ko-KR" sz="1000" b="1" dirty="0"/>
              <a:t>(worker1)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2AC17-EF62-AF41-9544-6422FA371855}"/>
              </a:ext>
            </a:extLst>
          </p:cNvPr>
          <p:cNvSpPr txBox="1"/>
          <p:nvPr/>
        </p:nvSpPr>
        <p:spPr>
          <a:xfrm>
            <a:off x="7006224" y="245044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1</a:t>
            </a:r>
          </a:p>
        </p:txBody>
      </p:sp>
      <p:sp>
        <p:nvSpPr>
          <p:cNvPr id="20" name="순서도: 자기 디스크 28">
            <a:extLst>
              <a:ext uri="{FF2B5EF4-FFF2-40B4-BE49-F238E27FC236}">
                <a16:creationId xmlns:a16="http://schemas.microsoft.com/office/drawing/2014/main" id="{F6BDC884-B067-2C4C-BD75-48CBFD6DE317}"/>
              </a:ext>
            </a:extLst>
          </p:cNvPr>
          <p:cNvSpPr/>
          <p:nvPr/>
        </p:nvSpPr>
        <p:spPr>
          <a:xfrm>
            <a:off x="2445179" y="4988525"/>
            <a:ext cx="944713" cy="648072"/>
          </a:xfrm>
          <a:prstGeom prst="flowChartMagneticDisk">
            <a:avLst/>
          </a:prstGeom>
          <a:solidFill>
            <a:srgbClr val="A7C57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17660-4901-3546-9F07-49DE2DD55375}"/>
              </a:ext>
            </a:extLst>
          </p:cNvPr>
          <p:cNvSpPr txBox="1"/>
          <p:nvPr/>
        </p:nvSpPr>
        <p:spPr>
          <a:xfrm>
            <a:off x="2356653" y="517635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DB</a:t>
            </a:r>
          </a:p>
        </p:txBody>
      </p:sp>
      <p:sp>
        <p:nvSpPr>
          <p:cNvPr id="22" name="정육면체 10">
            <a:extLst>
              <a:ext uri="{FF2B5EF4-FFF2-40B4-BE49-F238E27FC236}">
                <a16:creationId xmlns:a16="http://schemas.microsoft.com/office/drawing/2014/main" id="{25295834-9418-7640-BB59-B0A90E921C09}"/>
              </a:ext>
            </a:extLst>
          </p:cNvPr>
          <p:cNvSpPr/>
          <p:nvPr/>
        </p:nvSpPr>
        <p:spPr>
          <a:xfrm>
            <a:off x="2669861" y="3253951"/>
            <a:ext cx="1224087" cy="548351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33DC10-D43C-5E45-B56B-3574552C997B}"/>
              </a:ext>
            </a:extLst>
          </p:cNvPr>
          <p:cNvSpPr txBox="1"/>
          <p:nvPr/>
        </p:nvSpPr>
        <p:spPr>
          <a:xfrm>
            <a:off x="2705840" y="33919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mod_ssl</a:t>
            </a:r>
            <a:endParaRPr lang="en-US" altLang="ko-KR" sz="1000" b="1" dirty="0"/>
          </a:p>
        </p:txBody>
      </p:sp>
      <p:sp>
        <p:nvSpPr>
          <p:cNvPr id="24" name="정육면체 10">
            <a:extLst>
              <a:ext uri="{FF2B5EF4-FFF2-40B4-BE49-F238E27FC236}">
                <a16:creationId xmlns:a16="http://schemas.microsoft.com/office/drawing/2014/main" id="{8734A934-3808-C644-9730-C195ECA30446}"/>
              </a:ext>
            </a:extLst>
          </p:cNvPr>
          <p:cNvSpPr/>
          <p:nvPr/>
        </p:nvSpPr>
        <p:spPr>
          <a:xfrm>
            <a:off x="6810309" y="426844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B8347-5B17-FB42-9828-07B9A8AFFF77}"/>
              </a:ext>
            </a:extLst>
          </p:cNvPr>
          <p:cNvSpPr txBox="1"/>
          <p:nvPr/>
        </p:nvSpPr>
        <p:spPr>
          <a:xfrm>
            <a:off x="7039793" y="440714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Instance2</a:t>
            </a:r>
          </a:p>
          <a:p>
            <a:pPr algn="ctr"/>
            <a:r>
              <a:rPr lang="en-US" altLang="ko-KR" sz="1000" b="1" dirty="0"/>
              <a:t>(worker2)</a:t>
            </a:r>
          </a:p>
        </p:txBody>
      </p:sp>
      <p:cxnSp>
        <p:nvCxnSpPr>
          <p:cNvPr id="26" name="꺾인 연결선 35">
            <a:extLst>
              <a:ext uri="{FF2B5EF4-FFF2-40B4-BE49-F238E27FC236}">
                <a16:creationId xmlns:a16="http://schemas.microsoft.com/office/drawing/2014/main" id="{3F18AB94-B554-1E4E-BE52-2BBBD335158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V="1">
            <a:off x="819357" y="1723832"/>
            <a:ext cx="2858604" cy="1776902"/>
          </a:xfrm>
          <a:prstGeom prst="bentConnector3">
            <a:avLst>
              <a:gd name="adj1" fmla="val 107997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41">
            <a:extLst>
              <a:ext uri="{FF2B5EF4-FFF2-40B4-BE49-F238E27FC236}">
                <a16:creationId xmlns:a16="http://schemas.microsoft.com/office/drawing/2014/main" id="{D1E2D61F-46E0-4746-83EF-54271CFC3051}"/>
              </a:ext>
            </a:extLst>
          </p:cNvPr>
          <p:cNvCxnSpPr>
            <a:endCxn id="15" idx="2"/>
          </p:cNvCxnSpPr>
          <p:nvPr/>
        </p:nvCxnSpPr>
        <p:spPr>
          <a:xfrm>
            <a:off x="1914603" y="3562594"/>
            <a:ext cx="3564371" cy="231823"/>
          </a:xfrm>
          <a:prstGeom prst="bentConnector4">
            <a:avLst>
              <a:gd name="adj1" fmla="val 15493"/>
              <a:gd name="adj2" fmla="val 19861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44">
            <a:extLst>
              <a:ext uri="{FF2B5EF4-FFF2-40B4-BE49-F238E27FC236}">
                <a16:creationId xmlns:a16="http://schemas.microsoft.com/office/drawing/2014/main" id="{88C4AC68-D142-174C-9C3D-9E2D3C2DA122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342220" y="2390924"/>
            <a:ext cx="468089" cy="67609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47">
            <a:extLst>
              <a:ext uri="{FF2B5EF4-FFF2-40B4-BE49-F238E27FC236}">
                <a16:creationId xmlns:a16="http://schemas.microsoft.com/office/drawing/2014/main" id="{168CAEFA-50D8-784F-ADFE-33431131DC6B}"/>
              </a:ext>
            </a:extLst>
          </p:cNvPr>
          <p:cNvCxnSpPr>
            <a:stCxn id="8" idx="3"/>
            <a:endCxn id="24" idx="1"/>
          </p:cNvCxnSpPr>
          <p:nvPr/>
        </p:nvCxnSpPr>
        <p:spPr>
          <a:xfrm>
            <a:off x="6342220" y="2390924"/>
            <a:ext cx="468089" cy="2237561"/>
          </a:xfrm>
          <a:prstGeom prst="bentConnector3">
            <a:avLst>
              <a:gd name="adj1" fmla="val 3779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50">
            <a:extLst>
              <a:ext uri="{FF2B5EF4-FFF2-40B4-BE49-F238E27FC236}">
                <a16:creationId xmlns:a16="http://schemas.microsoft.com/office/drawing/2014/main" id="{D0D5F76D-1FEA-084F-B36F-89E1D34F4814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rot="5400000">
            <a:off x="2292390" y="1186904"/>
            <a:ext cx="1280654" cy="3074591"/>
          </a:xfrm>
          <a:prstGeom prst="bentConnector3">
            <a:avLst>
              <a:gd name="adj1" fmla="val 50000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53">
            <a:extLst>
              <a:ext uri="{FF2B5EF4-FFF2-40B4-BE49-F238E27FC236}">
                <a16:creationId xmlns:a16="http://schemas.microsoft.com/office/drawing/2014/main" id="{F48A5311-1F74-664D-A330-C851FECD8C30}"/>
              </a:ext>
            </a:extLst>
          </p:cNvPr>
          <p:cNvCxnSpPr/>
          <p:nvPr/>
        </p:nvCxnSpPr>
        <p:spPr>
          <a:xfrm>
            <a:off x="2025622" y="3500734"/>
            <a:ext cx="698376" cy="1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53">
            <a:extLst>
              <a:ext uri="{FF2B5EF4-FFF2-40B4-BE49-F238E27FC236}">
                <a16:creationId xmlns:a16="http://schemas.microsoft.com/office/drawing/2014/main" id="{B250F7EF-1ABD-0048-8048-CB0BFA4E12BB}"/>
              </a:ext>
            </a:extLst>
          </p:cNvPr>
          <p:cNvCxnSpPr/>
          <p:nvPr/>
        </p:nvCxnSpPr>
        <p:spPr>
          <a:xfrm>
            <a:off x="3893948" y="3512495"/>
            <a:ext cx="972983" cy="0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985ED-46D3-194F-BA4A-F70DE3154E26}"/>
              </a:ext>
            </a:extLst>
          </p:cNvPr>
          <p:cNvSpPr txBox="1"/>
          <p:nvPr/>
        </p:nvSpPr>
        <p:spPr>
          <a:xfrm>
            <a:off x="873494" y="146013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BEB16-0DFE-464B-83E8-3F77A4879B9C}"/>
              </a:ext>
            </a:extLst>
          </p:cNvPr>
          <p:cNvSpPr txBox="1"/>
          <p:nvPr/>
        </p:nvSpPr>
        <p:spPr>
          <a:xfrm>
            <a:off x="2237764" y="246824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FF"/>
                </a:solidFill>
              </a:rPr>
              <a:t>Port 443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sp>
        <p:nvSpPr>
          <p:cNvPr id="35" name="정육면체 10">
            <a:extLst>
              <a:ext uri="{FF2B5EF4-FFF2-40B4-BE49-F238E27FC236}">
                <a16:creationId xmlns:a16="http://schemas.microsoft.com/office/drawing/2014/main" id="{3FB15B64-8307-A04B-88CD-433DC934EB71}"/>
              </a:ext>
            </a:extLst>
          </p:cNvPr>
          <p:cNvSpPr/>
          <p:nvPr/>
        </p:nvSpPr>
        <p:spPr>
          <a:xfrm>
            <a:off x="7907346" y="3491647"/>
            <a:ext cx="558044" cy="272742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45564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23186-5AD2-3944-8A6A-B7039E9751E5}"/>
              </a:ext>
            </a:extLst>
          </p:cNvPr>
          <p:cNvSpPr txBox="1"/>
          <p:nvPr/>
        </p:nvSpPr>
        <p:spPr>
          <a:xfrm>
            <a:off x="6342220" y="277189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8109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10D1E-CEE6-304D-8042-05C268A6F2C9}"/>
              </a:ext>
            </a:extLst>
          </p:cNvPr>
          <p:cNvSpPr txBox="1"/>
          <p:nvPr/>
        </p:nvSpPr>
        <p:spPr>
          <a:xfrm>
            <a:off x="6132827" y="4644102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8209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38" name="꺾인 연결선 80">
            <a:extLst>
              <a:ext uri="{FF2B5EF4-FFF2-40B4-BE49-F238E27FC236}">
                <a16:creationId xmlns:a16="http://schemas.microsoft.com/office/drawing/2014/main" id="{E14A5558-F767-2E49-8C0A-24148AD60598}"/>
              </a:ext>
            </a:extLst>
          </p:cNvPr>
          <p:cNvCxnSpPr>
            <a:stCxn id="13" idx="3"/>
            <a:endCxn id="17" idx="3"/>
          </p:cNvCxnSpPr>
          <p:nvPr/>
        </p:nvCxnSpPr>
        <p:spPr>
          <a:xfrm>
            <a:off x="5262063" y="1723832"/>
            <a:ext cx="3132348" cy="1343183"/>
          </a:xfrm>
          <a:prstGeom prst="bentConnector3">
            <a:avLst>
              <a:gd name="adj1" fmla="val 107298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87F461-A613-5F41-A2DF-43D0C15B471E}"/>
              </a:ext>
            </a:extLst>
          </p:cNvPr>
          <p:cNvSpPr txBox="1"/>
          <p:nvPr/>
        </p:nvSpPr>
        <p:spPr>
          <a:xfrm>
            <a:off x="7638364" y="167615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0" name="꺾인 연결선 84">
            <a:extLst>
              <a:ext uri="{FF2B5EF4-FFF2-40B4-BE49-F238E27FC236}">
                <a16:creationId xmlns:a16="http://schemas.microsoft.com/office/drawing/2014/main" id="{8402CD14-0AE1-E846-A812-DA20FA60D104}"/>
              </a:ext>
            </a:extLst>
          </p:cNvPr>
          <p:cNvCxnSpPr>
            <a:stCxn id="13" idx="0"/>
            <a:endCxn id="24" idx="3"/>
          </p:cNvCxnSpPr>
          <p:nvPr/>
        </p:nvCxnSpPr>
        <p:spPr>
          <a:xfrm rot="16200000" flipH="1">
            <a:off x="4799864" y="1033939"/>
            <a:ext cx="3264693" cy="3924399"/>
          </a:xfrm>
          <a:prstGeom prst="bentConnector4">
            <a:avLst>
              <a:gd name="adj1" fmla="val -4376"/>
              <a:gd name="adj2" fmla="val 107524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D11E40-E89F-BE43-896B-DD2390E19E75}"/>
              </a:ext>
            </a:extLst>
          </p:cNvPr>
          <p:cNvSpPr txBox="1"/>
          <p:nvPr/>
        </p:nvSpPr>
        <p:spPr>
          <a:xfrm>
            <a:off x="7710372" y="11877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2" name="꺾인 연결선 53">
            <a:extLst>
              <a:ext uri="{FF2B5EF4-FFF2-40B4-BE49-F238E27FC236}">
                <a16:creationId xmlns:a16="http://schemas.microsoft.com/office/drawing/2014/main" id="{4156BFB7-7AC6-624D-9F03-CDD8D92E9057}"/>
              </a:ext>
            </a:extLst>
          </p:cNvPr>
          <p:cNvCxnSpPr>
            <a:stCxn id="35" idx="0"/>
            <a:endCxn id="18" idx="3"/>
          </p:cNvCxnSpPr>
          <p:nvPr/>
        </p:nvCxnSpPr>
        <p:spPr>
          <a:xfrm flipV="1">
            <a:off x="8186368" y="3067015"/>
            <a:ext cx="5553" cy="4246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53">
            <a:extLst>
              <a:ext uri="{FF2B5EF4-FFF2-40B4-BE49-F238E27FC236}">
                <a16:creationId xmlns:a16="http://schemas.microsoft.com/office/drawing/2014/main" id="{D1AAF0EA-0D7B-6949-8363-2F09B3376060}"/>
              </a:ext>
            </a:extLst>
          </p:cNvPr>
          <p:cNvCxnSpPr>
            <a:stCxn id="35" idx="2"/>
            <a:endCxn id="25" idx="3"/>
          </p:cNvCxnSpPr>
          <p:nvPr/>
        </p:nvCxnSpPr>
        <p:spPr>
          <a:xfrm>
            <a:off x="8186368" y="3764389"/>
            <a:ext cx="5553" cy="86409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53">
            <a:extLst>
              <a:ext uri="{FF2B5EF4-FFF2-40B4-BE49-F238E27FC236}">
                <a16:creationId xmlns:a16="http://schemas.microsoft.com/office/drawing/2014/main" id="{B6FC3F5B-36D8-1246-91BA-D4ABF00FD43A}"/>
              </a:ext>
            </a:extLst>
          </p:cNvPr>
          <p:cNvCxnSpPr/>
          <p:nvPr/>
        </p:nvCxnSpPr>
        <p:spPr>
          <a:xfrm flipV="1">
            <a:off x="7097514" y="3067015"/>
            <a:ext cx="0" cy="156147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A2C858-8E42-FA48-BB8B-3F1BD3447D12}"/>
              </a:ext>
            </a:extLst>
          </p:cNvPr>
          <p:cNvSpPr txBox="1"/>
          <p:nvPr/>
        </p:nvSpPr>
        <p:spPr>
          <a:xfrm>
            <a:off x="6558244" y="320737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70FD6C-B894-B24D-85FC-6551C558E4BC}"/>
              </a:ext>
            </a:extLst>
          </p:cNvPr>
          <p:cNvSpPr txBox="1"/>
          <p:nvPr/>
        </p:nvSpPr>
        <p:spPr>
          <a:xfrm>
            <a:off x="6558244" y="421205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정육면체 3">
            <a:extLst>
              <a:ext uri="{FF2B5EF4-FFF2-40B4-BE49-F238E27FC236}">
                <a16:creationId xmlns:a16="http://schemas.microsoft.com/office/drawing/2014/main" id="{F4958652-3023-F947-9B11-4CF881BC2D92}"/>
              </a:ext>
            </a:extLst>
          </p:cNvPr>
          <p:cNvSpPr/>
          <p:nvPr/>
        </p:nvSpPr>
        <p:spPr>
          <a:xfrm>
            <a:off x="719583" y="4212054"/>
            <a:ext cx="1371961" cy="47950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4AB82C-3D7C-C64B-BABF-BF69F98295EC}"/>
              </a:ext>
            </a:extLst>
          </p:cNvPr>
          <p:cNvSpPr txBox="1"/>
          <p:nvPr/>
        </p:nvSpPr>
        <p:spPr>
          <a:xfrm>
            <a:off x="719584" y="4308713"/>
            <a:ext cx="130604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49" name="꺾인 연결선 115">
            <a:extLst>
              <a:ext uri="{FF2B5EF4-FFF2-40B4-BE49-F238E27FC236}">
                <a16:creationId xmlns:a16="http://schemas.microsoft.com/office/drawing/2014/main" id="{BFFFC61B-6AE2-794F-A164-DED867B35E6E}"/>
              </a:ext>
            </a:extLst>
          </p:cNvPr>
          <p:cNvCxnSpPr>
            <a:stCxn id="47" idx="2"/>
            <a:endCxn id="20" idx="2"/>
          </p:cNvCxnSpPr>
          <p:nvPr/>
        </p:nvCxnSpPr>
        <p:spPr>
          <a:xfrm rot="16200000" flipH="1">
            <a:off x="1614870" y="4482252"/>
            <a:ext cx="621002" cy="1039615"/>
          </a:xfrm>
          <a:prstGeom prst="bentConnector2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정육면체 10">
            <a:extLst>
              <a:ext uri="{FF2B5EF4-FFF2-40B4-BE49-F238E27FC236}">
                <a16:creationId xmlns:a16="http://schemas.microsoft.com/office/drawing/2014/main" id="{15958854-878B-4144-8AE2-F21A330C8BCC}"/>
              </a:ext>
            </a:extLst>
          </p:cNvPr>
          <p:cNvSpPr/>
          <p:nvPr/>
        </p:nvSpPr>
        <p:spPr>
          <a:xfrm>
            <a:off x="4568518" y="2540253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BA37FF-EC9F-C04B-999C-FAB471263DCC}"/>
              </a:ext>
            </a:extLst>
          </p:cNvPr>
          <p:cNvSpPr txBox="1"/>
          <p:nvPr/>
        </p:nvSpPr>
        <p:spPr>
          <a:xfrm>
            <a:off x="4407529" y="2476669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workers.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cxnSp>
        <p:nvCxnSpPr>
          <p:cNvPr id="52" name="꺾인 연결선 51">
            <a:extLst>
              <a:ext uri="{FF2B5EF4-FFF2-40B4-BE49-F238E27FC236}">
                <a16:creationId xmlns:a16="http://schemas.microsoft.com/office/drawing/2014/main" id="{30645D30-51A3-AB42-B53C-77E4958C06D1}"/>
              </a:ext>
            </a:extLst>
          </p:cNvPr>
          <p:cNvCxnSpPr>
            <a:stCxn id="15" idx="3"/>
            <a:endCxn id="9" idx="2"/>
          </p:cNvCxnSpPr>
          <p:nvPr/>
        </p:nvCxnSpPr>
        <p:spPr>
          <a:xfrm flipH="1" flipV="1">
            <a:off x="5964171" y="2612261"/>
            <a:ext cx="126846" cy="900234"/>
          </a:xfrm>
          <a:prstGeom prst="bentConnector4">
            <a:avLst>
              <a:gd name="adj1" fmla="val -180219"/>
              <a:gd name="adj2" fmla="val 65658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4A17C33-4609-B241-8F38-078971DCECC2}"/>
              </a:ext>
            </a:extLst>
          </p:cNvPr>
          <p:cNvSpPr/>
          <p:nvPr/>
        </p:nvSpPr>
        <p:spPr>
          <a:xfrm>
            <a:off x="6414228" y="2275104"/>
            <a:ext cx="270050" cy="337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62818A-3652-5544-A6AD-572B10B24B59}"/>
              </a:ext>
            </a:extLst>
          </p:cNvPr>
          <p:cNvSpPr txBox="1"/>
          <p:nvPr/>
        </p:nvSpPr>
        <p:spPr>
          <a:xfrm>
            <a:off x="6414228" y="203619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Load Balancing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" name="꺾인 연결선 63">
            <a:extLst>
              <a:ext uri="{FF2B5EF4-FFF2-40B4-BE49-F238E27FC236}">
                <a16:creationId xmlns:a16="http://schemas.microsoft.com/office/drawing/2014/main" id="{E5EB5BDA-F5FE-7540-BB9B-BDD0B63E3D55}"/>
              </a:ext>
            </a:extLst>
          </p:cNvPr>
          <p:cNvCxnSpPr>
            <a:stCxn id="15" idx="0"/>
            <a:endCxn id="50" idx="2"/>
          </p:cNvCxnSpPr>
          <p:nvPr/>
        </p:nvCxnSpPr>
        <p:spPr>
          <a:xfrm rot="16200000" flipV="1">
            <a:off x="5056620" y="2808218"/>
            <a:ext cx="330279" cy="514430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66">
            <a:extLst>
              <a:ext uri="{FF2B5EF4-FFF2-40B4-BE49-F238E27FC236}">
                <a16:creationId xmlns:a16="http://schemas.microsoft.com/office/drawing/2014/main" id="{EE54830A-7429-2146-BBC3-848EAFC21B21}"/>
              </a:ext>
            </a:extLst>
          </p:cNvPr>
          <p:cNvCxnSpPr>
            <a:stCxn id="51" idx="0"/>
            <a:endCxn id="8" idx="1"/>
          </p:cNvCxnSpPr>
          <p:nvPr/>
        </p:nvCxnSpPr>
        <p:spPr>
          <a:xfrm rot="5400000" flipH="1" flipV="1">
            <a:off x="5224009" y="2150509"/>
            <a:ext cx="85745" cy="566576"/>
          </a:xfrm>
          <a:prstGeom prst="bentConnector2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49B8BA-9721-724D-9316-840E992FAE50}"/>
              </a:ext>
            </a:extLst>
          </p:cNvPr>
          <p:cNvSpPr txBox="1"/>
          <p:nvPr/>
        </p:nvSpPr>
        <p:spPr>
          <a:xfrm rot="16200000">
            <a:off x="6357974" y="3624585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Session</a:t>
            </a:r>
          </a:p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Replication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0B0A2C-5579-F846-B09F-86ACA0ACE95F}"/>
              </a:ext>
            </a:extLst>
          </p:cNvPr>
          <p:cNvSpPr txBox="1"/>
          <p:nvPr/>
        </p:nvSpPr>
        <p:spPr>
          <a:xfrm>
            <a:off x="5024193" y="4951318"/>
            <a:ext cx="1118325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아파치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톰캣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Zabbix</a:t>
            </a:r>
          </a:p>
        </p:txBody>
      </p:sp>
      <p:cxnSp>
        <p:nvCxnSpPr>
          <p:cNvPr id="59" name="꺾인 연결선 53">
            <a:extLst>
              <a:ext uri="{FF2B5EF4-FFF2-40B4-BE49-F238E27FC236}">
                <a16:creationId xmlns:a16="http://schemas.microsoft.com/office/drawing/2014/main" id="{1D71A98D-250F-D849-B9BE-64D84AE8F1DC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4780309"/>
            <a:ext cx="938034" cy="473778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3">
            <a:extLst>
              <a:ext uri="{FF2B5EF4-FFF2-40B4-BE49-F238E27FC236}">
                <a16:creationId xmlns:a16="http://schemas.microsoft.com/office/drawing/2014/main" id="{7A7A87DE-A8CC-2E48-9FE2-C6319E02E82A}"/>
              </a:ext>
            </a:extLst>
          </p:cNvPr>
          <p:cNvCxnSpPr>
            <a:endCxn id="7" idx="1"/>
          </p:cNvCxnSpPr>
          <p:nvPr/>
        </p:nvCxnSpPr>
        <p:spPr>
          <a:xfrm>
            <a:off x="1821915" y="3664333"/>
            <a:ext cx="3166776" cy="158975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938F0E-EB01-9A49-A05C-6015D19D8092}"/>
              </a:ext>
            </a:extLst>
          </p:cNvPr>
          <p:cNvSpPr/>
          <p:nvPr/>
        </p:nvSpPr>
        <p:spPr>
          <a:xfrm>
            <a:off x="8061803" y="5132541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8205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594B84-BAE5-F74A-9AD4-B4A7EE7CF03D}"/>
              </a:ext>
            </a:extLst>
          </p:cNvPr>
          <p:cNvSpPr/>
          <p:nvPr/>
        </p:nvSpPr>
        <p:spPr>
          <a:xfrm>
            <a:off x="7879198" y="1996127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8105</a:t>
            </a:r>
          </a:p>
        </p:txBody>
      </p:sp>
      <p:cxnSp>
        <p:nvCxnSpPr>
          <p:cNvPr id="63" name="꺾인 연결선 53">
            <a:extLst>
              <a:ext uri="{FF2B5EF4-FFF2-40B4-BE49-F238E27FC236}">
                <a16:creationId xmlns:a16="http://schemas.microsoft.com/office/drawing/2014/main" id="{29C23567-5976-0F45-9C56-32C8291BC935}"/>
              </a:ext>
            </a:extLst>
          </p:cNvPr>
          <p:cNvCxnSpPr>
            <a:stCxn id="61" idx="0"/>
          </p:cNvCxnSpPr>
          <p:nvPr/>
        </p:nvCxnSpPr>
        <p:spPr>
          <a:xfrm flipH="1" flipV="1">
            <a:off x="8061803" y="4849822"/>
            <a:ext cx="415339" cy="282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53">
            <a:extLst>
              <a:ext uri="{FF2B5EF4-FFF2-40B4-BE49-F238E27FC236}">
                <a16:creationId xmlns:a16="http://schemas.microsoft.com/office/drawing/2014/main" id="{A0608DE2-D10A-224F-80E9-CA8DFF1324EA}"/>
              </a:ext>
            </a:extLst>
          </p:cNvPr>
          <p:cNvCxnSpPr>
            <a:stCxn id="62" idx="2"/>
          </p:cNvCxnSpPr>
          <p:nvPr/>
        </p:nvCxnSpPr>
        <p:spPr>
          <a:xfrm flipH="1">
            <a:off x="7879198" y="2396237"/>
            <a:ext cx="415339" cy="5544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AA4434-AAC5-684B-8AC0-0C2A649D0523}"/>
              </a:ext>
            </a:extLst>
          </p:cNvPr>
          <p:cNvSpPr txBox="1"/>
          <p:nvPr/>
        </p:nvSpPr>
        <p:spPr>
          <a:xfrm rot="16200000">
            <a:off x="7531647" y="393526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Multicast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정육면체 3">
            <a:extLst>
              <a:ext uri="{FF2B5EF4-FFF2-40B4-BE49-F238E27FC236}">
                <a16:creationId xmlns:a16="http://schemas.microsoft.com/office/drawing/2014/main" id="{E7205163-3C46-EC45-ADE9-C846DC903C36}"/>
              </a:ext>
            </a:extLst>
          </p:cNvPr>
          <p:cNvSpPr/>
          <p:nvPr/>
        </p:nvSpPr>
        <p:spPr>
          <a:xfrm>
            <a:off x="719584" y="1855311"/>
            <a:ext cx="1371960" cy="588371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C5AFA-32A7-AC47-9A0A-5EAFCBA32418}"/>
              </a:ext>
            </a:extLst>
          </p:cNvPr>
          <p:cNvSpPr txBox="1"/>
          <p:nvPr/>
        </p:nvSpPr>
        <p:spPr>
          <a:xfrm>
            <a:off x="777749" y="1855311"/>
            <a:ext cx="1359432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r>
              <a:rPr lang="ko-KR" altLang="en-US" sz="1000" b="1" dirty="0"/>
              <a:t> 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SERVER-STATUS</a:t>
            </a:r>
          </a:p>
          <a:p>
            <a:pPr algn="ctr"/>
            <a:r>
              <a:rPr lang="en-US" altLang="ko-KR" sz="1000" dirty="0"/>
              <a:t>SERVER-INFO</a:t>
            </a:r>
            <a:endParaRPr lang="ko-KR" altLang="en-US" sz="1000" dirty="0"/>
          </a:p>
        </p:txBody>
      </p:sp>
      <p:cxnSp>
        <p:nvCxnSpPr>
          <p:cNvPr id="68" name="꺾인 연결선 53">
            <a:extLst>
              <a:ext uri="{FF2B5EF4-FFF2-40B4-BE49-F238E27FC236}">
                <a16:creationId xmlns:a16="http://schemas.microsoft.com/office/drawing/2014/main" id="{E267631A-A363-9940-B50A-4E7A297B1624}"/>
              </a:ext>
            </a:extLst>
          </p:cNvPr>
          <p:cNvCxnSpPr/>
          <p:nvPr/>
        </p:nvCxnSpPr>
        <p:spPr>
          <a:xfrm flipH="1" flipV="1">
            <a:off x="956507" y="2342844"/>
            <a:ext cx="15338" cy="1000740"/>
          </a:xfrm>
          <a:prstGeom prst="straightConnector1">
            <a:avLst/>
          </a:prstGeom>
          <a:ln w="9525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3">
            <a:extLst>
              <a:ext uri="{FF2B5EF4-FFF2-40B4-BE49-F238E27FC236}">
                <a16:creationId xmlns:a16="http://schemas.microsoft.com/office/drawing/2014/main" id="{0B3C1216-F029-F549-8155-17D5E1FFAE93}"/>
              </a:ext>
            </a:extLst>
          </p:cNvPr>
          <p:cNvSpPr/>
          <p:nvPr/>
        </p:nvSpPr>
        <p:spPr>
          <a:xfrm>
            <a:off x="4964543" y="4268445"/>
            <a:ext cx="1209812" cy="58137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00DC99-8C96-984D-8B49-815A56624FAE}"/>
              </a:ext>
            </a:extLst>
          </p:cNvPr>
          <p:cNvSpPr txBox="1"/>
          <p:nvPr/>
        </p:nvSpPr>
        <p:spPr>
          <a:xfrm>
            <a:off x="4892962" y="4412461"/>
            <a:ext cx="1359432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71" name="꺾인 연결선 53">
            <a:extLst>
              <a:ext uri="{FF2B5EF4-FFF2-40B4-BE49-F238E27FC236}">
                <a16:creationId xmlns:a16="http://schemas.microsoft.com/office/drawing/2014/main" id="{E9F724B1-DA1A-874F-AEB5-6984EB450FA7}"/>
              </a:ext>
            </a:extLst>
          </p:cNvPr>
          <p:cNvCxnSpPr/>
          <p:nvPr/>
        </p:nvCxnSpPr>
        <p:spPr>
          <a:xfrm flipH="1">
            <a:off x="5612419" y="3685059"/>
            <a:ext cx="1207" cy="7052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정육면체 3">
            <a:extLst>
              <a:ext uri="{FF2B5EF4-FFF2-40B4-BE49-F238E27FC236}">
                <a16:creationId xmlns:a16="http://schemas.microsoft.com/office/drawing/2014/main" id="{34CCBCD8-3FB8-4742-A781-96D2169A747D}"/>
              </a:ext>
            </a:extLst>
          </p:cNvPr>
          <p:cNvSpPr/>
          <p:nvPr/>
        </p:nvSpPr>
        <p:spPr>
          <a:xfrm>
            <a:off x="6630252" y="5780613"/>
            <a:ext cx="1943448" cy="47214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41C13D-DE0A-E741-BBDD-DBB574E9FCA3}"/>
              </a:ext>
            </a:extLst>
          </p:cNvPr>
          <p:cNvSpPr txBox="1"/>
          <p:nvPr/>
        </p:nvSpPr>
        <p:spPr>
          <a:xfrm>
            <a:off x="6934038" y="5809766"/>
            <a:ext cx="1359432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톰캣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Tomcat manager</a:t>
            </a:r>
          </a:p>
        </p:txBody>
      </p:sp>
      <p:cxnSp>
        <p:nvCxnSpPr>
          <p:cNvPr id="74" name="꺾인 연결선 53">
            <a:extLst>
              <a:ext uri="{FF2B5EF4-FFF2-40B4-BE49-F238E27FC236}">
                <a16:creationId xmlns:a16="http://schemas.microsoft.com/office/drawing/2014/main" id="{30E9E40C-ADAC-5243-8AF3-14801A68D0FB}"/>
              </a:ext>
            </a:extLst>
          </p:cNvPr>
          <p:cNvCxnSpPr>
            <a:stCxn id="73" idx="0"/>
            <a:endCxn id="25" idx="2"/>
          </p:cNvCxnSpPr>
          <p:nvPr/>
        </p:nvCxnSpPr>
        <p:spPr>
          <a:xfrm flipV="1">
            <a:off x="7613754" y="4849822"/>
            <a:ext cx="2103" cy="95994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53">
            <a:extLst>
              <a:ext uri="{FF2B5EF4-FFF2-40B4-BE49-F238E27FC236}">
                <a16:creationId xmlns:a16="http://schemas.microsoft.com/office/drawing/2014/main" id="{DE0F360A-5D8A-A648-A0DA-0F4EA053FB05}"/>
              </a:ext>
            </a:extLst>
          </p:cNvPr>
          <p:cNvCxnSpPr/>
          <p:nvPr/>
        </p:nvCxnSpPr>
        <p:spPr>
          <a:xfrm flipH="1" flipV="1">
            <a:off x="8308076" y="3269859"/>
            <a:ext cx="19679" cy="2562483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C04F4A-7AD1-F94C-A8A4-2C55EFC5BD62}"/>
              </a:ext>
            </a:extLst>
          </p:cNvPr>
          <p:cNvSpPr/>
          <p:nvPr/>
        </p:nvSpPr>
        <p:spPr>
          <a:xfrm>
            <a:off x="428955" y="1124744"/>
            <a:ext cx="8361537" cy="532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꺾인 연결선 53">
            <a:extLst>
              <a:ext uri="{FF2B5EF4-FFF2-40B4-BE49-F238E27FC236}">
                <a16:creationId xmlns:a16="http://schemas.microsoft.com/office/drawing/2014/main" id="{0DD2C8DE-C8A9-F04A-89CD-56687F66CB9B}"/>
              </a:ext>
            </a:extLst>
          </p:cNvPr>
          <p:cNvCxnSpPr>
            <a:stCxn id="12" idx="2"/>
          </p:cNvCxnSpPr>
          <p:nvPr/>
        </p:nvCxnSpPr>
        <p:spPr>
          <a:xfrm>
            <a:off x="1395421" y="3636941"/>
            <a:ext cx="10143" cy="71132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EBF98A-2DA2-1E49-814A-0158BBEBE6B4}"/>
              </a:ext>
            </a:extLst>
          </p:cNvPr>
          <p:cNvSpPr txBox="1"/>
          <p:nvPr/>
        </p:nvSpPr>
        <p:spPr>
          <a:xfrm>
            <a:off x="-306036" y="1124744"/>
            <a:ext cx="3263899" cy="30646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Docker Container </a:t>
            </a:r>
            <a:r>
              <a:rPr lang="ko-KR" altLang="en-US" sz="1200" b="1" dirty="0">
                <a:solidFill>
                  <a:srgbClr val="00B050"/>
                </a:solidFill>
              </a:rPr>
              <a:t>사용</a:t>
            </a:r>
            <a:r>
              <a:rPr lang="en-US" altLang="ko-KR" sz="1200" b="1" dirty="0">
                <a:solidFill>
                  <a:srgbClr val="00B050"/>
                </a:solidFill>
              </a:rPr>
              <a:t> 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79" name="정육면체 3">
            <a:extLst>
              <a:ext uri="{FF2B5EF4-FFF2-40B4-BE49-F238E27FC236}">
                <a16:creationId xmlns:a16="http://schemas.microsoft.com/office/drawing/2014/main" id="{830820FE-2570-904D-8E72-A9661DF344E4}"/>
              </a:ext>
            </a:extLst>
          </p:cNvPr>
          <p:cNvSpPr/>
          <p:nvPr/>
        </p:nvSpPr>
        <p:spPr>
          <a:xfrm>
            <a:off x="2445179" y="5780614"/>
            <a:ext cx="944713" cy="45168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30E467-8687-124D-9EF9-7AC757D1721E}"/>
              </a:ext>
            </a:extLst>
          </p:cNvPr>
          <p:cNvSpPr txBox="1"/>
          <p:nvPr/>
        </p:nvSpPr>
        <p:spPr>
          <a:xfrm>
            <a:off x="2315890" y="5775385"/>
            <a:ext cx="118377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Python3/Django</a:t>
            </a:r>
          </a:p>
          <a:p>
            <a:pPr algn="ctr"/>
            <a:r>
              <a:rPr lang="en-US" altLang="ko-KR" sz="1000" b="1" dirty="0"/>
              <a:t> </a:t>
            </a:r>
            <a:r>
              <a:rPr lang="ko-KR" altLang="en-US" sz="1000" b="1" dirty="0"/>
              <a:t>게시판 구현</a:t>
            </a:r>
            <a:endParaRPr lang="en-US" altLang="ko-KR" sz="1000" dirty="0"/>
          </a:p>
        </p:txBody>
      </p:sp>
      <p:sp>
        <p:nvSpPr>
          <p:cNvPr id="81" name="정육면체 3">
            <a:extLst>
              <a:ext uri="{FF2B5EF4-FFF2-40B4-BE49-F238E27FC236}">
                <a16:creationId xmlns:a16="http://schemas.microsoft.com/office/drawing/2014/main" id="{FB50041B-39C2-6E47-8B23-3388F33F7352}"/>
              </a:ext>
            </a:extLst>
          </p:cNvPr>
          <p:cNvSpPr/>
          <p:nvPr/>
        </p:nvSpPr>
        <p:spPr>
          <a:xfrm>
            <a:off x="4964543" y="5780614"/>
            <a:ext cx="1252799" cy="47214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5B7B0A-DA2E-114A-ABF8-8827B1B4EB4B}"/>
              </a:ext>
            </a:extLst>
          </p:cNvPr>
          <p:cNvSpPr txBox="1"/>
          <p:nvPr/>
        </p:nvSpPr>
        <p:spPr>
          <a:xfrm>
            <a:off x="4937214" y="5827575"/>
            <a:ext cx="1350410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Zabbix </a:t>
            </a:r>
            <a:r>
              <a:rPr lang="ko-KR" altLang="en-US" sz="1000" b="1" dirty="0"/>
              <a:t>모니터링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페이지</a:t>
            </a:r>
            <a:endParaRPr lang="en-US" altLang="ko-KR" sz="1000" dirty="0"/>
          </a:p>
        </p:txBody>
      </p:sp>
      <p:cxnSp>
        <p:nvCxnSpPr>
          <p:cNvPr id="83" name="꺾인 연결선 53">
            <a:extLst>
              <a:ext uri="{FF2B5EF4-FFF2-40B4-BE49-F238E27FC236}">
                <a16:creationId xmlns:a16="http://schemas.microsoft.com/office/drawing/2014/main" id="{4A970942-632E-074F-8553-D61CB298CE1C}"/>
              </a:ext>
            </a:extLst>
          </p:cNvPr>
          <p:cNvCxnSpPr>
            <a:stCxn id="80" idx="0"/>
          </p:cNvCxnSpPr>
          <p:nvPr/>
        </p:nvCxnSpPr>
        <p:spPr>
          <a:xfrm flipV="1">
            <a:off x="2907779" y="5506115"/>
            <a:ext cx="0" cy="2692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53">
            <a:extLst>
              <a:ext uri="{FF2B5EF4-FFF2-40B4-BE49-F238E27FC236}">
                <a16:creationId xmlns:a16="http://schemas.microsoft.com/office/drawing/2014/main" id="{CEC95780-DCF2-604B-8A4F-4E7AC23B392F}"/>
              </a:ext>
            </a:extLst>
          </p:cNvPr>
          <p:cNvCxnSpPr/>
          <p:nvPr/>
        </p:nvCxnSpPr>
        <p:spPr>
          <a:xfrm rot="120000" flipV="1">
            <a:off x="3358448" y="6018243"/>
            <a:ext cx="1691712" cy="5624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정육면체 10">
            <a:extLst>
              <a:ext uri="{FF2B5EF4-FFF2-40B4-BE49-F238E27FC236}">
                <a16:creationId xmlns:a16="http://schemas.microsoft.com/office/drawing/2014/main" id="{CDC85387-6DE4-2645-8A7C-0BA5ECB0419B}"/>
              </a:ext>
            </a:extLst>
          </p:cNvPr>
          <p:cNvSpPr/>
          <p:nvPr/>
        </p:nvSpPr>
        <p:spPr>
          <a:xfrm>
            <a:off x="719583" y="5780613"/>
            <a:ext cx="1329490" cy="451687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174103-ADB7-E943-8E7B-29B931650E8E}"/>
              </a:ext>
            </a:extLst>
          </p:cNvPr>
          <p:cNvSpPr txBox="1"/>
          <p:nvPr/>
        </p:nvSpPr>
        <p:spPr>
          <a:xfrm>
            <a:off x="695321" y="5872213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mod_wsgi</a:t>
            </a:r>
            <a:endParaRPr lang="en-US" altLang="ko-KR" sz="1000" b="1" dirty="0"/>
          </a:p>
        </p:txBody>
      </p:sp>
      <p:cxnSp>
        <p:nvCxnSpPr>
          <p:cNvPr id="87" name="꺾인 연결선 144">
            <a:extLst>
              <a:ext uri="{FF2B5EF4-FFF2-40B4-BE49-F238E27FC236}">
                <a16:creationId xmlns:a16="http://schemas.microsoft.com/office/drawing/2014/main" id="{1842FB3A-5B76-104A-B5A9-A3DAEB330F1F}"/>
              </a:ext>
            </a:extLst>
          </p:cNvPr>
          <p:cNvCxnSpPr>
            <a:endCxn id="86" idx="0"/>
          </p:cNvCxnSpPr>
          <p:nvPr/>
        </p:nvCxnSpPr>
        <p:spPr>
          <a:xfrm rot="5400000">
            <a:off x="616800" y="4463391"/>
            <a:ext cx="2208274" cy="609371"/>
          </a:xfrm>
          <a:prstGeom prst="bentConnector3">
            <a:avLst>
              <a:gd name="adj1" fmla="val 80625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53">
            <a:extLst>
              <a:ext uri="{FF2B5EF4-FFF2-40B4-BE49-F238E27FC236}">
                <a16:creationId xmlns:a16="http://schemas.microsoft.com/office/drawing/2014/main" id="{6C9E2E5B-AB01-B541-98EC-6DDE5D645F1C}"/>
              </a:ext>
            </a:extLst>
          </p:cNvPr>
          <p:cNvCxnSpPr/>
          <p:nvPr/>
        </p:nvCxnSpPr>
        <p:spPr>
          <a:xfrm>
            <a:off x="2015030" y="6065493"/>
            <a:ext cx="47369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53">
            <a:extLst>
              <a:ext uri="{FF2B5EF4-FFF2-40B4-BE49-F238E27FC236}">
                <a16:creationId xmlns:a16="http://schemas.microsoft.com/office/drawing/2014/main" id="{9793C19F-CF8B-0F4E-9477-A973A461E46D}"/>
              </a:ext>
            </a:extLst>
          </p:cNvPr>
          <p:cNvCxnSpPr/>
          <p:nvPr/>
        </p:nvCxnSpPr>
        <p:spPr>
          <a:xfrm>
            <a:off x="5594308" y="5515881"/>
            <a:ext cx="0" cy="2892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1B88BC2-0518-1543-86BC-0D050096CEA6}"/>
              </a:ext>
            </a:extLst>
          </p:cNvPr>
          <p:cNvSpPr txBox="1"/>
          <p:nvPr/>
        </p:nvSpPr>
        <p:spPr>
          <a:xfrm>
            <a:off x="6999414" y="398067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2</a:t>
            </a:r>
          </a:p>
        </p:txBody>
      </p:sp>
      <p:cxnSp>
        <p:nvCxnSpPr>
          <p:cNvPr id="91" name="꺾인 연결선 53">
            <a:extLst>
              <a:ext uri="{FF2B5EF4-FFF2-40B4-BE49-F238E27FC236}">
                <a16:creationId xmlns:a16="http://schemas.microsoft.com/office/drawing/2014/main" id="{0E1214A8-57AD-564D-812B-66DC7A47F6D9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3217583"/>
            <a:ext cx="660533" cy="20365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53D0164-5589-FD47-8935-D54F1E9D25F0}"/>
              </a:ext>
            </a:extLst>
          </p:cNvPr>
          <p:cNvSpPr/>
          <p:nvPr/>
        </p:nvSpPr>
        <p:spPr>
          <a:xfrm>
            <a:off x="539553" y="5600612"/>
            <a:ext cx="5948539" cy="7807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80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수정하기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55650" y="1855602"/>
            <a:ext cx="7623694" cy="3391080"/>
            <a:chOff x="755650" y="1855602"/>
            <a:chExt cx="7623694" cy="33910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b="27932"/>
            <a:stretch/>
          </p:blipFill>
          <p:spPr>
            <a:xfrm>
              <a:off x="755650" y="1855602"/>
              <a:ext cx="7623694" cy="3391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602000" y="4509120"/>
              <a:ext cx="360040" cy="2879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0960" y="5517084"/>
            <a:ext cx="7627390" cy="648220"/>
            <a:chOff x="760960" y="5517084"/>
            <a:chExt cx="7627390" cy="6482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b="81528"/>
            <a:stretch/>
          </p:blipFill>
          <p:spPr>
            <a:xfrm>
              <a:off x="760960" y="5517084"/>
              <a:ext cx="7627390" cy="648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187624" y="5805264"/>
              <a:ext cx="3600276" cy="209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04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수정하기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73" t="51372" r="-173" b="15493"/>
          <a:stretch/>
        </p:blipFill>
        <p:spPr>
          <a:xfrm>
            <a:off x="768792" y="1853523"/>
            <a:ext cx="7632700" cy="206108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1331640" y="2215615"/>
            <a:ext cx="2088232" cy="1482966"/>
            <a:chOff x="1331640" y="4149080"/>
            <a:chExt cx="2088232" cy="15121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331640" y="4149080"/>
              <a:ext cx="2088232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474798" y="5445224"/>
              <a:ext cx="1801058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73446" y="2799379"/>
            <a:ext cx="3901500" cy="2645845"/>
            <a:chOff x="4499993" y="1268760"/>
            <a:chExt cx="3901501" cy="264584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9993" y="1268760"/>
              <a:ext cx="3901501" cy="26458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5796137" y="1538341"/>
              <a:ext cx="1377394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5220071" y="2762477"/>
              <a:ext cx="1656184" cy="720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3707904" y="3429992"/>
            <a:ext cx="432048" cy="268589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" t="1" r="-1" b="36448"/>
          <a:stretch/>
        </p:blipFill>
        <p:spPr>
          <a:xfrm>
            <a:off x="768792" y="2856517"/>
            <a:ext cx="7633960" cy="2300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929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</a:t>
            </a:r>
            <a:r>
              <a:rPr lang="ko-KR" altLang="en-US" sz="1200" b="1" dirty="0" smtClean="0"/>
              <a:t>보기</a:t>
            </a:r>
            <a:endParaRPr lang="ko-KR" altLang="en-US" sz="1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" t="34503" r="-1" b="11875"/>
          <a:stretch/>
        </p:blipFill>
        <p:spPr>
          <a:xfrm>
            <a:off x="755650" y="1871704"/>
            <a:ext cx="7632700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71" t="34880" r="-71" b="-544"/>
          <a:stretch/>
        </p:blipFill>
        <p:spPr>
          <a:xfrm>
            <a:off x="761034" y="3861048"/>
            <a:ext cx="7627390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259632" y="4197600"/>
            <a:ext cx="21602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657" y="3332240"/>
            <a:ext cx="3224213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1187624" y="3284984"/>
            <a:ext cx="2016224" cy="2376264"/>
            <a:chOff x="1187624" y="3284984"/>
            <a:chExt cx="2016224" cy="23762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187624" y="3284984"/>
              <a:ext cx="2016224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259632" y="5301208"/>
              <a:ext cx="1800200" cy="360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7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1" t="25085" r="-71" b="18566"/>
          <a:stretch/>
        </p:blipFill>
        <p:spPr>
          <a:xfrm>
            <a:off x="751602" y="1844283"/>
            <a:ext cx="7632700" cy="2043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187624" y="3258000"/>
            <a:ext cx="108012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1" t="26676" r="-71" b="67168"/>
          <a:stretch/>
        </p:blipFill>
        <p:spPr>
          <a:xfrm>
            <a:off x="760960" y="4185911"/>
            <a:ext cx="7627390" cy="216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12405"/>
          <a:stretch/>
        </p:blipFill>
        <p:spPr>
          <a:xfrm>
            <a:off x="760960" y="4700459"/>
            <a:ext cx="7632700" cy="14648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1340024" y="4185910"/>
            <a:ext cx="4312096" cy="1718114"/>
            <a:chOff x="1340024" y="4185910"/>
            <a:chExt cx="4312096" cy="17181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2987948" y="4185910"/>
              <a:ext cx="1872084" cy="216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340024" y="5688000"/>
              <a:ext cx="4312096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20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쓰기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" t="-1583" r="-1" b="52616"/>
          <a:stretch/>
        </p:blipFill>
        <p:spPr>
          <a:xfrm>
            <a:off x="755649" y="1844675"/>
            <a:ext cx="7643845" cy="2232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2060848"/>
            <a:ext cx="2088232" cy="154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3706281"/>
            <a:ext cx="1152128" cy="154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4" y="4375988"/>
            <a:ext cx="7634496" cy="672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4869160"/>
            <a:ext cx="1656184" cy="176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3347864" y="4044404"/>
            <a:ext cx="3738574" cy="2144505"/>
            <a:chOff x="3347864" y="4021345"/>
            <a:chExt cx="3738574" cy="2144505"/>
          </a:xfrm>
        </p:grpSpPr>
        <p:sp>
          <p:nvSpPr>
            <p:cNvPr id="20" name="아래쪽 화살표 19"/>
            <p:cNvSpPr/>
            <p:nvPr/>
          </p:nvSpPr>
          <p:spPr>
            <a:xfrm rot="16200000">
              <a:off x="3404536" y="4777242"/>
              <a:ext cx="247176" cy="36052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1920" y="4021345"/>
              <a:ext cx="3234518" cy="2144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750077" y="2564904"/>
            <a:ext cx="7643845" cy="2539245"/>
            <a:chOff x="750077" y="2564904"/>
            <a:chExt cx="7643845" cy="25392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484040" y="2564904"/>
              <a:ext cx="2727920" cy="1008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077" y="3951624"/>
              <a:ext cx="7643845" cy="11525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아래쪽 화살표 2"/>
            <p:cNvSpPr/>
            <p:nvPr/>
          </p:nvSpPr>
          <p:spPr>
            <a:xfrm>
              <a:off x="2411760" y="3650268"/>
              <a:ext cx="216024" cy="272037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87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수정하기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1844674"/>
            <a:ext cx="7620776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7308304" y="2492896"/>
            <a:ext cx="36004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71" t="26355" r="-71" b="22344"/>
          <a:stretch/>
        </p:blipFill>
        <p:spPr>
          <a:xfrm>
            <a:off x="760960" y="3296114"/>
            <a:ext cx="7627390" cy="18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3419872" y="4725144"/>
            <a:ext cx="2736304" cy="265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3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12405"/>
          <a:stretch/>
        </p:blipFill>
        <p:spPr>
          <a:xfrm>
            <a:off x="755649" y="1848579"/>
            <a:ext cx="7624460" cy="14648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수정하기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" t="48961" r="-1" b="-1086"/>
          <a:stretch/>
        </p:blipFill>
        <p:spPr>
          <a:xfrm>
            <a:off x="755650" y="3615340"/>
            <a:ext cx="7624459" cy="2372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3009130"/>
            <a:ext cx="3960440" cy="203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3945234"/>
            <a:ext cx="2520280" cy="203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484040" y="5457402"/>
            <a:ext cx="2079848" cy="203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4621746"/>
            <a:ext cx="2376264" cy="679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30" y="2150494"/>
            <a:ext cx="7626979" cy="3589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9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.Dockerize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2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7"/>
            <a:ext cx="8640000" cy="36006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</a:rPr>
              <a:t>Dockerize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755576" y="1863115"/>
            <a:ext cx="76327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Django </a:t>
            </a:r>
            <a:r>
              <a:rPr lang="ko-KR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애플리케이션을 </a:t>
            </a:r>
            <a:r>
              <a:rPr lang="en-US" altLang="ko-KR" sz="12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Dockerize</a:t>
            </a:r>
            <a:r>
              <a:rPr lang="en-US" altLang="ko-KR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해본다</a:t>
            </a:r>
            <a:r>
              <a:rPr lang="en-US" altLang="ko-KR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0488" font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조건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0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개발서버에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</a:t>
            </a:r>
            <a:r>
              <a:rPr lang="en-US" altLang="ko-KR" sz="10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ce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환경을 설치하고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Django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애플리케이션을 구축하는 이미지를 생성</a:t>
            </a:r>
            <a:endParaRPr lang="en-US" altLang="ko-KR" sz="10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0488" font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조건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 저장소를 구축하여 해당 이미지를 저장</a:t>
            </a:r>
            <a:endParaRPr lang="en-US" altLang="ko-KR" sz="10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0488" font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조건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</a:t>
            </a:r>
            <a:r>
              <a:rPr lang="en-US" altLang="ko-KR" sz="10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ko-KR" altLang="en-US" sz="10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허브에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automated build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되는 환경을 구축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Dockerize</a:t>
            </a:r>
            <a:r>
              <a:rPr lang="ko-KR" altLang="en-US" sz="1200" b="1" dirty="0"/>
              <a:t> 세부 내용</a:t>
            </a:r>
          </a:p>
        </p:txBody>
      </p:sp>
    </p:spTree>
    <p:extLst>
      <p:ext uri="{BB962C8B-B14F-4D97-AF65-F5344CB8AC3E}">
        <p14:creationId xmlns:p14="http://schemas.microsoft.com/office/powerpoint/2010/main" val="33946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3658"/>
            <a:ext cx="8640000" cy="357056"/>
          </a:xfrm>
        </p:spPr>
        <p:txBody>
          <a:bodyPr/>
          <a:lstStyle/>
          <a:p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 err="1"/>
              <a:t>Dockerize</a:t>
            </a:r>
            <a:r>
              <a:rPr lang="en-US" altLang="ko-KR" dirty="0"/>
              <a:t> Process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기본 환경 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16832"/>
            <a:ext cx="1893698" cy="820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284984"/>
            <a:ext cx="1674079" cy="8255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55576" y="5089316"/>
            <a:ext cx="18002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Dockerfile</a:t>
            </a:r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1" r="21811" b="5262"/>
          <a:stretch/>
        </p:blipFill>
        <p:spPr>
          <a:xfrm>
            <a:off x="2771801" y="1844675"/>
            <a:ext cx="5616624" cy="12962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r="20408" b="5966"/>
          <a:stretch/>
        </p:blipFill>
        <p:spPr>
          <a:xfrm>
            <a:off x="2771799" y="3212976"/>
            <a:ext cx="5616625" cy="864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t="6831" r="17021" b="-1140"/>
          <a:stretch/>
        </p:blipFill>
        <p:spPr>
          <a:xfrm>
            <a:off x="2771727" y="4221088"/>
            <a:ext cx="5616623" cy="196940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55576" y="1916832"/>
            <a:ext cx="1800200" cy="2160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80834" y="5001509"/>
            <a:ext cx="1774942" cy="8037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39139" y="1557338"/>
            <a:ext cx="103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VM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8225" y="434399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(=Local)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en-US" altLang="ko-KR" dirty="0">
                <a:latin typeface="나눔고딕" pitchFamily="50" charset="-127"/>
              </a:rPr>
              <a:t>OJT </a:t>
            </a:r>
            <a:r>
              <a:rPr lang="ko-KR" altLang="en-US" dirty="0">
                <a:latin typeface="나눔고딕" pitchFamily="50" charset="-127"/>
              </a:rPr>
              <a:t>최종 과제 구성도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정육면체 10">
            <a:extLst>
              <a:ext uri="{FF2B5EF4-FFF2-40B4-BE49-F238E27FC236}">
                <a16:creationId xmlns:a16="http://schemas.microsoft.com/office/drawing/2014/main" id="{13002C8B-0B87-6A4F-8818-9A88548D2465}"/>
              </a:ext>
            </a:extLst>
          </p:cNvPr>
          <p:cNvSpPr/>
          <p:nvPr/>
        </p:nvSpPr>
        <p:spPr>
          <a:xfrm>
            <a:off x="6614281" y="3945395"/>
            <a:ext cx="1944216" cy="129570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정육면체 3">
            <a:extLst>
              <a:ext uri="{FF2B5EF4-FFF2-40B4-BE49-F238E27FC236}">
                <a16:creationId xmlns:a16="http://schemas.microsoft.com/office/drawing/2014/main" id="{E138754F-CBEA-2549-AAA3-445CB66C65CC}"/>
              </a:ext>
            </a:extLst>
          </p:cNvPr>
          <p:cNvSpPr/>
          <p:nvPr/>
        </p:nvSpPr>
        <p:spPr>
          <a:xfrm>
            <a:off x="4988691" y="5002059"/>
            <a:ext cx="1228650" cy="50405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정육면체 10">
            <a:extLst>
              <a:ext uri="{FF2B5EF4-FFF2-40B4-BE49-F238E27FC236}">
                <a16:creationId xmlns:a16="http://schemas.microsoft.com/office/drawing/2014/main" id="{592DF41C-1E46-D444-8928-D390AEC345BB}"/>
              </a:ext>
            </a:extLst>
          </p:cNvPr>
          <p:cNvSpPr/>
          <p:nvPr/>
        </p:nvSpPr>
        <p:spPr>
          <a:xfrm>
            <a:off x="5550169" y="2210904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E885E-5455-174F-BA31-6FD24C74FBBC}"/>
              </a:ext>
            </a:extLst>
          </p:cNvPr>
          <p:cNvSpPr txBox="1"/>
          <p:nvPr/>
        </p:nvSpPr>
        <p:spPr>
          <a:xfrm>
            <a:off x="5388107" y="2169587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uriwokermap</a:t>
            </a:r>
            <a:r>
              <a:rPr lang="en-US" altLang="ko-KR" sz="1000" b="1" dirty="0"/>
              <a:t>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sp>
        <p:nvSpPr>
          <p:cNvPr id="10" name="정육면체 10">
            <a:extLst>
              <a:ext uri="{FF2B5EF4-FFF2-40B4-BE49-F238E27FC236}">
                <a16:creationId xmlns:a16="http://schemas.microsoft.com/office/drawing/2014/main" id="{81CF3CA1-1EB6-554C-9DB5-1F6C5701B04D}"/>
              </a:ext>
            </a:extLst>
          </p:cNvPr>
          <p:cNvSpPr/>
          <p:nvPr/>
        </p:nvSpPr>
        <p:spPr>
          <a:xfrm>
            <a:off x="6629868" y="2489662"/>
            <a:ext cx="1944216" cy="132109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정육면체 3">
            <a:extLst>
              <a:ext uri="{FF2B5EF4-FFF2-40B4-BE49-F238E27FC236}">
                <a16:creationId xmlns:a16="http://schemas.microsoft.com/office/drawing/2014/main" id="{5364A78F-A4B7-1349-9C4F-9061AC3C6D79}"/>
              </a:ext>
            </a:extLst>
          </p:cNvPr>
          <p:cNvSpPr/>
          <p:nvPr/>
        </p:nvSpPr>
        <p:spPr>
          <a:xfrm>
            <a:off x="719584" y="3253952"/>
            <a:ext cx="1371960" cy="515521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D4A9F-3133-634A-A982-88A511BBCCD8}"/>
              </a:ext>
            </a:extLst>
          </p:cNvPr>
          <p:cNvSpPr txBox="1"/>
          <p:nvPr/>
        </p:nvSpPr>
        <p:spPr>
          <a:xfrm>
            <a:off x="819357" y="3364526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endParaRPr lang="ko-KR" altLang="en-US" sz="1000" b="1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77CE6CE-C676-1649-9D3C-C0C99ABC2701}"/>
              </a:ext>
            </a:extLst>
          </p:cNvPr>
          <p:cNvSpPr/>
          <p:nvPr/>
        </p:nvSpPr>
        <p:spPr>
          <a:xfrm>
            <a:off x="3677961" y="1363792"/>
            <a:ext cx="1584102" cy="72008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BB9B6-6F7D-C74D-95AE-F09ECD547842}"/>
              </a:ext>
            </a:extLst>
          </p:cNvPr>
          <p:cNvSpPr txBox="1"/>
          <p:nvPr/>
        </p:nvSpPr>
        <p:spPr>
          <a:xfrm>
            <a:off x="3893948" y="15321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HTTP Client</a:t>
            </a:r>
          </a:p>
          <a:p>
            <a:pPr algn="ctr"/>
            <a:r>
              <a:rPr lang="en-US" altLang="ko-KR" sz="1000" b="1" dirty="0"/>
              <a:t>(Browser)</a:t>
            </a:r>
            <a:endParaRPr lang="ko-KR" altLang="en-US" sz="1000" b="1" dirty="0"/>
          </a:p>
        </p:txBody>
      </p:sp>
      <p:sp>
        <p:nvSpPr>
          <p:cNvPr id="15" name="정육면체 10">
            <a:extLst>
              <a:ext uri="{FF2B5EF4-FFF2-40B4-BE49-F238E27FC236}">
                <a16:creationId xmlns:a16="http://schemas.microsoft.com/office/drawing/2014/main" id="{2298BC07-F4E4-5F4E-84CE-343A41711AC5}"/>
              </a:ext>
            </a:extLst>
          </p:cNvPr>
          <p:cNvSpPr/>
          <p:nvPr/>
        </p:nvSpPr>
        <p:spPr>
          <a:xfrm>
            <a:off x="4866931" y="3230572"/>
            <a:ext cx="1224086" cy="563845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E092B-4EA2-4441-AE72-1009705F7EA9}"/>
              </a:ext>
            </a:extLst>
          </p:cNvPr>
          <p:cNvSpPr txBox="1"/>
          <p:nvPr/>
        </p:nvSpPr>
        <p:spPr>
          <a:xfrm>
            <a:off x="4758044" y="3391919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endParaRPr lang="en-US" altLang="ko-KR" sz="1000" b="1" dirty="0"/>
          </a:p>
        </p:txBody>
      </p:sp>
      <p:sp>
        <p:nvSpPr>
          <p:cNvPr id="17" name="정육면체 10">
            <a:extLst>
              <a:ext uri="{FF2B5EF4-FFF2-40B4-BE49-F238E27FC236}">
                <a16:creationId xmlns:a16="http://schemas.microsoft.com/office/drawing/2014/main" id="{6CEC2196-6CE4-3448-9D23-58BC057056F3}"/>
              </a:ext>
            </a:extLst>
          </p:cNvPr>
          <p:cNvSpPr/>
          <p:nvPr/>
        </p:nvSpPr>
        <p:spPr>
          <a:xfrm>
            <a:off x="6810309" y="270697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89EE2-5955-384B-86F0-FABDA24A3510}"/>
              </a:ext>
            </a:extLst>
          </p:cNvPr>
          <p:cNvSpPr txBox="1"/>
          <p:nvPr/>
        </p:nvSpPr>
        <p:spPr>
          <a:xfrm>
            <a:off x="7039793" y="284567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Instance1</a:t>
            </a:r>
          </a:p>
          <a:p>
            <a:pPr algn="ctr"/>
            <a:r>
              <a:rPr lang="en-US" altLang="ko-KR" sz="1000" b="1" dirty="0"/>
              <a:t>(worker1)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2AC17-EF62-AF41-9544-6422FA371855}"/>
              </a:ext>
            </a:extLst>
          </p:cNvPr>
          <p:cNvSpPr txBox="1"/>
          <p:nvPr/>
        </p:nvSpPr>
        <p:spPr>
          <a:xfrm>
            <a:off x="7006224" y="245044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1</a:t>
            </a:r>
          </a:p>
        </p:txBody>
      </p:sp>
      <p:sp>
        <p:nvSpPr>
          <p:cNvPr id="20" name="순서도: 자기 디스크 28">
            <a:extLst>
              <a:ext uri="{FF2B5EF4-FFF2-40B4-BE49-F238E27FC236}">
                <a16:creationId xmlns:a16="http://schemas.microsoft.com/office/drawing/2014/main" id="{F6BDC884-B067-2C4C-BD75-48CBFD6DE317}"/>
              </a:ext>
            </a:extLst>
          </p:cNvPr>
          <p:cNvSpPr/>
          <p:nvPr/>
        </p:nvSpPr>
        <p:spPr>
          <a:xfrm>
            <a:off x="2445179" y="4988525"/>
            <a:ext cx="944713" cy="648072"/>
          </a:xfrm>
          <a:prstGeom prst="flowChartMagneticDisk">
            <a:avLst/>
          </a:prstGeom>
          <a:solidFill>
            <a:srgbClr val="A7C57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17660-4901-3546-9F07-49DE2DD55375}"/>
              </a:ext>
            </a:extLst>
          </p:cNvPr>
          <p:cNvSpPr txBox="1"/>
          <p:nvPr/>
        </p:nvSpPr>
        <p:spPr>
          <a:xfrm>
            <a:off x="2356653" y="517635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DB</a:t>
            </a:r>
          </a:p>
        </p:txBody>
      </p:sp>
      <p:sp>
        <p:nvSpPr>
          <p:cNvPr id="22" name="정육면체 10">
            <a:extLst>
              <a:ext uri="{FF2B5EF4-FFF2-40B4-BE49-F238E27FC236}">
                <a16:creationId xmlns:a16="http://schemas.microsoft.com/office/drawing/2014/main" id="{25295834-9418-7640-BB59-B0A90E921C09}"/>
              </a:ext>
            </a:extLst>
          </p:cNvPr>
          <p:cNvSpPr/>
          <p:nvPr/>
        </p:nvSpPr>
        <p:spPr>
          <a:xfrm>
            <a:off x="2669861" y="3253951"/>
            <a:ext cx="1224087" cy="548351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33DC10-D43C-5E45-B56B-3574552C997B}"/>
              </a:ext>
            </a:extLst>
          </p:cNvPr>
          <p:cNvSpPr txBox="1"/>
          <p:nvPr/>
        </p:nvSpPr>
        <p:spPr>
          <a:xfrm>
            <a:off x="2705840" y="33919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mod_ssl</a:t>
            </a:r>
            <a:endParaRPr lang="en-US" altLang="ko-KR" sz="1000" b="1" dirty="0"/>
          </a:p>
        </p:txBody>
      </p:sp>
      <p:sp>
        <p:nvSpPr>
          <p:cNvPr id="24" name="정육면체 10">
            <a:extLst>
              <a:ext uri="{FF2B5EF4-FFF2-40B4-BE49-F238E27FC236}">
                <a16:creationId xmlns:a16="http://schemas.microsoft.com/office/drawing/2014/main" id="{8734A934-3808-C644-9730-C195ECA30446}"/>
              </a:ext>
            </a:extLst>
          </p:cNvPr>
          <p:cNvSpPr/>
          <p:nvPr/>
        </p:nvSpPr>
        <p:spPr>
          <a:xfrm>
            <a:off x="6810309" y="426844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B8347-5B17-FB42-9828-07B9A8AFFF77}"/>
              </a:ext>
            </a:extLst>
          </p:cNvPr>
          <p:cNvSpPr txBox="1"/>
          <p:nvPr/>
        </p:nvSpPr>
        <p:spPr>
          <a:xfrm>
            <a:off x="7039793" y="440714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Instance2</a:t>
            </a:r>
          </a:p>
          <a:p>
            <a:pPr algn="ctr"/>
            <a:r>
              <a:rPr lang="en-US" altLang="ko-KR" sz="1000" b="1" dirty="0"/>
              <a:t>(worker2)</a:t>
            </a:r>
          </a:p>
        </p:txBody>
      </p:sp>
      <p:cxnSp>
        <p:nvCxnSpPr>
          <p:cNvPr id="26" name="꺾인 연결선 35">
            <a:extLst>
              <a:ext uri="{FF2B5EF4-FFF2-40B4-BE49-F238E27FC236}">
                <a16:creationId xmlns:a16="http://schemas.microsoft.com/office/drawing/2014/main" id="{3F18AB94-B554-1E4E-BE52-2BBBD335158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V="1">
            <a:off x="819357" y="1723832"/>
            <a:ext cx="2858604" cy="1776902"/>
          </a:xfrm>
          <a:prstGeom prst="bentConnector3">
            <a:avLst>
              <a:gd name="adj1" fmla="val 107997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41">
            <a:extLst>
              <a:ext uri="{FF2B5EF4-FFF2-40B4-BE49-F238E27FC236}">
                <a16:creationId xmlns:a16="http://schemas.microsoft.com/office/drawing/2014/main" id="{D1E2D61F-46E0-4746-83EF-54271CFC3051}"/>
              </a:ext>
            </a:extLst>
          </p:cNvPr>
          <p:cNvCxnSpPr>
            <a:endCxn id="15" idx="2"/>
          </p:cNvCxnSpPr>
          <p:nvPr/>
        </p:nvCxnSpPr>
        <p:spPr>
          <a:xfrm>
            <a:off x="1914603" y="3562594"/>
            <a:ext cx="3564371" cy="231823"/>
          </a:xfrm>
          <a:prstGeom prst="bentConnector4">
            <a:avLst>
              <a:gd name="adj1" fmla="val 15493"/>
              <a:gd name="adj2" fmla="val 19861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44">
            <a:extLst>
              <a:ext uri="{FF2B5EF4-FFF2-40B4-BE49-F238E27FC236}">
                <a16:creationId xmlns:a16="http://schemas.microsoft.com/office/drawing/2014/main" id="{88C4AC68-D142-174C-9C3D-9E2D3C2DA122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342220" y="2390924"/>
            <a:ext cx="468089" cy="67609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47">
            <a:extLst>
              <a:ext uri="{FF2B5EF4-FFF2-40B4-BE49-F238E27FC236}">
                <a16:creationId xmlns:a16="http://schemas.microsoft.com/office/drawing/2014/main" id="{168CAEFA-50D8-784F-ADFE-33431131DC6B}"/>
              </a:ext>
            </a:extLst>
          </p:cNvPr>
          <p:cNvCxnSpPr>
            <a:stCxn id="8" idx="3"/>
            <a:endCxn id="24" idx="1"/>
          </p:cNvCxnSpPr>
          <p:nvPr/>
        </p:nvCxnSpPr>
        <p:spPr>
          <a:xfrm>
            <a:off x="6342220" y="2390924"/>
            <a:ext cx="468089" cy="2237561"/>
          </a:xfrm>
          <a:prstGeom prst="bentConnector3">
            <a:avLst>
              <a:gd name="adj1" fmla="val 3779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50">
            <a:extLst>
              <a:ext uri="{FF2B5EF4-FFF2-40B4-BE49-F238E27FC236}">
                <a16:creationId xmlns:a16="http://schemas.microsoft.com/office/drawing/2014/main" id="{D0D5F76D-1FEA-084F-B36F-89E1D34F4814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rot="5400000">
            <a:off x="2292390" y="1186904"/>
            <a:ext cx="1280654" cy="3074591"/>
          </a:xfrm>
          <a:prstGeom prst="bentConnector3">
            <a:avLst>
              <a:gd name="adj1" fmla="val 50000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53">
            <a:extLst>
              <a:ext uri="{FF2B5EF4-FFF2-40B4-BE49-F238E27FC236}">
                <a16:creationId xmlns:a16="http://schemas.microsoft.com/office/drawing/2014/main" id="{F48A5311-1F74-664D-A330-C851FECD8C30}"/>
              </a:ext>
            </a:extLst>
          </p:cNvPr>
          <p:cNvCxnSpPr/>
          <p:nvPr/>
        </p:nvCxnSpPr>
        <p:spPr>
          <a:xfrm>
            <a:off x="2025622" y="3500734"/>
            <a:ext cx="698376" cy="1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53">
            <a:extLst>
              <a:ext uri="{FF2B5EF4-FFF2-40B4-BE49-F238E27FC236}">
                <a16:creationId xmlns:a16="http://schemas.microsoft.com/office/drawing/2014/main" id="{B250F7EF-1ABD-0048-8048-CB0BFA4E12BB}"/>
              </a:ext>
            </a:extLst>
          </p:cNvPr>
          <p:cNvCxnSpPr/>
          <p:nvPr/>
        </p:nvCxnSpPr>
        <p:spPr>
          <a:xfrm>
            <a:off x="3893948" y="3512495"/>
            <a:ext cx="972983" cy="0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985ED-46D3-194F-BA4A-F70DE3154E26}"/>
              </a:ext>
            </a:extLst>
          </p:cNvPr>
          <p:cNvSpPr txBox="1"/>
          <p:nvPr/>
        </p:nvSpPr>
        <p:spPr>
          <a:xfrm>
            <a:off x="873494" y="146013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BEB16-0DFE-464B-83E8-3F77A4879B9C}"/>
              </a:ext>
            </a:extLst>
          </p:cNvPr>
          <p:cNvSpPr txBox="1"/>
          <p:nvPr/>
        </p:nvSpPr>
        <p:spPr>
          <a:xfrm>
            <a:off x="2237764" y="246824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FF"/>
                </a:solidFill>
              </a:rPr>
              <a:t>Port 443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sp>
        <p:nvSpPr>
          <p:cNvPr id="35" name="정육면체 10">
            <a:extLst>
              <a:ext uri="{FF2B5EF4-FFF2-40B4-BE49-F238E27FC236}">
                <a16:creationId xmlns:a16="http://schemas.microsoft.com/office/drawing/2014/main" id="{3FB15B64-8307-A04B-88CD-433DC934EB71}"/>
              </a:ext>
            </a:extLst>
          </p:cNvPr>
          <p:cNvSpPr/>
          <p:nvPr/>
        </p:nvSpPr>
        <p:spPr>
          <a:xfrm>
            <a:off x="7907346" y="3491647"/>
            <a:ext cx="558044" cy="272742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45564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23186-5AD2-3944-8A6A-B7039E9751E5}"/>
              </a:ext>
            </a:extLst>
          </p:cNvPr>
          <p:cNvSpPr txBox="1"/>
          <p:nvPr/>
        </p:nvSpPr>
        <p:spPr>
          <a:xfrm>
            <a:off x="6342220" y="277189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8109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10D1E-CEE6-304D-8042-05C268A6F2C9}"/>
              </a:ext>
            </a:extLst>
          </p:cNvPr>
          <p:cNvSpPr txBox="1"/>
          <p:nvPr/>
        </p:nvSpPr>
        <p:spPr>
          <a:xfrm>
            <a:off x="6132827" y="4644102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8209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38" name="꺾인 연결선 80">
            <a:extLst>
              <a:ext uri="{FF2B5EF4-FFF2-40B4-BE49-F238E27FC236}">
                <a16:creationId xmlns:a16="http://schemas.microsoft.com/office/drawing/2014/main" id="{E14A5558-F767-2E49-8C0A-24148AD60598}"/>
              </a:ext>
            </a:extLst>
          </p:cNvPr>
          <p:cNvCxnSpPr>
            <a:stCxn id="13" idx="3"/>
            <a:endCxn id="17" idx="3"/>
          </p:cNvCxnSpPr>
          <p:nvPr/>
        </p:nvCxnSpPr>
        <p:spPr>
          <a:xfrm>
            <a:off x="5262063" y="1723832"/>
            <a:ext cx="3132348" cy="1343183"/>
          </a:xfrm>
          <a:prstGeom prst="bentConnector3">
            <a:avLst>
              <a:gd name="adj1" fmla="val 107298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87F461-A613-5F41-A2DF-43D0C15B471E}"/>
              </a:ext>
            </a:extLst>
          </p:cNvPr>
          <p:cNvSpPr txBox="1"/>
          <p:nvPr/>
        </p:nvSpPr>
        <p:spPr>
          <a:xfrm>
            <a:off x="7638364" y="167615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0" name="꺾인 연결선 84">
            <a:extLst>
              <a:ext uri="{FF2B5EF4-FFF2-40B4-BE49-F238E27FC236}">
                <a16:creationId xmlns:a16="http://schemas.microsoft.com/office/drawing/2014/main" id="{8402CD14-0AE1-E846-A812-DA20FA60D104}"/>
              </a:ext>
            </a:extLst>
          </p:cNvPr>
          <p:cNvCxnSpPr>
            <a:stCxn id="13" idx="0"/>
            <a:endCxn id="24" idx="3"/>
          </p:cNvCxnSpPr>
          <p:nvPr/>
        </p:nvCxnSpPr>
        <p:spPr>
          <a:xfrm rot="16200000" flipH="1">
            <a:off x="4799864" y="1033939"/>
            <a:ext cx="3264693" cy="3924399"/>
          </a:xfrm>
          <a:prstGeom prst="bentConnector4">
            <a:avLst>
              <a:gd name="adj1" fmla="val -4376"/>
              <a:gd name="adj2" fmla="val 107524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D11E40-E89F-BE43-896B-DD2390E19E75}"/>
              </a:ext>
            </a:extLst>
          </p:cNvPr>
          <p:cNvSpPr txBox="1"/>
          <p:nvPr/>
        </p:nvSpPr>
        <p:spPr>
          <a:xfrm>
            <a:off x="7710372" y="11877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2" name="꺾인 연결선 53">
            <a:extLst>
              <a:ext uri="{FF2B5EF4-FFF2-40B4-BE49-F238E27FC236}">
                <a16:creationId xmlns:a16="http://schemas.microsoft.com/office/drawing/2014/main" id="{4156BFB7-7AC6-624D-9F03-CDD8D92E9057}"/>
              </a:ext>
            </a:extLst>
          </p:cNvPr>
          <p:cNvCxnSpPr>
            <a:stCxn id="35" idx="0"/>
            <a:endCxn id="18" idx="3"/>
          </p:cNvCxnSpPr>
          <p:nvPr/>
        </p:nvCxnSpPr>
        <p:spPr>
          <a:xfrm flipV="1">
            <a:off x="8186368" y="3067015"/>
            <a:ext cx="5553" cy="4246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53">
            <a:extLst>
              <a:ext uri="{FF2B5EF4-FFF2-40B4-BE49-F238E27FC236}">
                <a16:creationId xmlns:a16="http://schemas.microsoft.com/office/drawing/2014/main" id="{D1AAF0EA-0D7B-6949-8363-2F09B3376060}"/>
              </a:ext>
            </a:extLst>
          </p:cNvPr>
          <p:cNvCxnSpPr>
            <a:stCxn id="35" idx="2"/>
            <a:endCxn id="25" idx="3"/>
          </p:cNvCxnSpPr>
          <p:nvPr/>
        </p:nvCxnSpPr>
        <p:spPr>
          <a:xfrm>
            <a:off x="8186368" y="3764389"/>
            <a:ext cx="5553" cy="86409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53">
            <a:extLst>
              <a:ext uri="{FF2B5EF4-FFF2-40B4-BE49-F238E27FC236}">
                <a16:creationId xmlns:a16="http://schemas.microsoft.com/office/drawing/2014/main" id="{B6FC3F5B-36D8-1246-91BA-D4ABF00FD43A}"/>
              </a:ext>
            </a:extLst>
          </p:cNvPr>
          <p:cNvCxnSpPr/>
          <p:nvPr/>
        </p:nvCxnSpPr>
        <p:spPr>
          <a:xfrm flipV="1">
            <a:off x="7097514" y="3067015"/>
            <a:ext cx="0" cy="156147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A2C858-8E42-FA48-BB8B-3F1BD3447D12}"/>
              </a:ext>
            </a:extLst>
          </p:cNvPr>
          <p:cNvSpPr txBox="1"/>
          <p:nvPr/>
        </p:nvSpPr>
        <p:spPr>
          <a:xfrm>
            <a:off x="6558244" y="320737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70FD6C-B894-B24D-85FC-6551C558E4BC}"/>
              </a:ext>
            </a:extLst>
          </p:cNvPr>
          <p:cNvSpPr txBox="1"/>
          <p:nvPr/>
        </p:nvSpPr>
        <p:spPr>
          <a:xfrm>
            <a:off x="6558244" y="421205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정육면체 3">
            <a:extLst>
              <a:ext uri="{FF2B5EF4-FFF2-40B4-BE49-F238E27FC236}">
                <a16:creationId xmlns:a16="http://schemas.microsoft.com/office/drawing/2014/main" id="{F4958652-3023-F947-9B11-4CF881BC2D92}"/>
              </a:ext>
            </a:extLst>
          </p:cNvPr>
          <p:cNvSpPr/>
          <p:nvPr/>
        </p:nvSpPr>
        <p:spPr>
          <a:xfrm>
            <a:off x="719583" y="4212054"/>
            <a:ext cx="1371961" cy="47950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4AB82C-3D7C-C64B-BABF-BF69F98295EC}"/>
              </a:ext>
            </a:extLst>
          </p:cNvPr>
          <p:cNvSpPr txBox="1"/>
          <p:nvPr/>
        </p:nvSpPr>
        <p:spPr>
          <a:xfrm>
            <a:off x="719584" y="4308713"/>
            <a:ext cx="130604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49" name="꺾인 연결선 115">
            <a:extLst>
              <a:ext uri="{FF2B5EF4-FFF2-40B4-BE49-F238E27FC236}">
                <a16:creationId xmlns:a16="http://schemas.microsoft.com/office/drawing/2014/main" id="{BFFFC61B-6AE2-794F-A164-DED867B35E6E}"/>
              </a:ext>
            </a:extLst>
          </p:cNvPr>
          <p:cNvCxnSpPr>
            <a:stCxn id="47" idx="2"/>
            <a:endCxn id="20" idx="2"/>
          </p:cNvCxnSpPr>
          <p:nvPr/>
        </p:nvCxnSpPr>
        <p:spPr>
          <a:xfrm rot="16200000" flipH="1">
            <a:off x="1614870" y="4482252"/>
            <a:ext cx="621002" cy="1039615"/>
          </a:xfrm>
          <a:prstGeom prst="bentConnector2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정육면체 10">
            <a:extLst>
              <a:ext uri="{FF2B5EF4-FFF2-40B4-BE49-F238E27FC236}">
                <a16:creationId xmlns:a16="http://schemas.microsoft.com/office/drawing/2014/main" id="{15958854-878B-4144-8AE2-F21A330C8BCC}"/>
              </a:ext>
            </a:extLst>
          </p:cNvPr>
          <p:cNvSpPr/>
          <p:nvPr/>
        </p:nvSpPr>
        <p:spPr>
          <a:xfrm>
            <a:off x="4568518" y="2540253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BA37FF-EC9F-C04B-999C-FAB471263DCC}"/>
              </a:ext>
            </a:extLst>
          </p:cNvPr>
          <p:cNvSpPr txBox="1"/>
          <p:nvPr/>
        </p:nvSpPr>
        <p:spPr>
          <a:xfrm>
            <a:off x="4407529" y="2476669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workers.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cxnSp>
        <p:nvCxnSpPr>
          <p:cNvPr id="52" name="꺾인 연결선 51">
            <a:extLst>
              <a:ext uri="{FF2B5EF4-FFF2-40B4-BE49-F238E27FC236}">
                <a16:creationId xmlns:a16="http://schemas.microsoft.com/office/drawing/2014/main" id="{30645D30-51A3-AB42-B53C-77E4958C06D1}"/>
              </a:ext>
            </a:extLst>
          </p:cNvPr>
          <p:cNvCxnSpPr>
            <a:stCxn id="15" idx="3"/>
            <a:endCxn id="9" idx="2"/>
          </p:cNvCxnSpPr>
          <p:nvPr/>
        </p:nvCxnSpPr>
        <p:spPr>
          <a:xfrm flipH="1" flipV="1">
            <a:off x="5964171" y="2612261"/>
            <a:ext cx="126846" cy="900234"/>
          </a:xfrm>
          <a:prstGeom prst="bentConnector4">
            <a:avLst>
              <a:gd name="adj1" fmla="val -180219"/>
              <a:gd name="adj2" fmla="val 65658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4A17C33-4609-B241-8F38-078971DCECC2}"/>
              </a:ext>
            </a:extLst>
          </p:cNvPr>
          <p:cNvSpPr/>
          <p:nvPr/>
        </p:nvSpPr>
        <p:spPr>
          <a:xfrm>
            <a:off x="6414228" y="2275104"/>
            <a:ext cx="270050" cy="337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62818A-3652-5544-A6AD-572B10B24B59}"/>
              </a:ext>
            </a:extLst>
          </p:cNvPr>
          <p:cNvSpPr txBox="1"/>
          <p:nvPr/>
        </p:nvSpPr>
        <p:spPr>
          <a:xfrm>
            <a:off x="6414228" y="203619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Load Balancing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" name="꺾인 연결선 63">
            <a:extLst>
              <a:ext uri="{FF2B5EF4-FFF2-40B4-BE49-F238E27FC236}">
                <a16:creationId xmlns:a16="http://schemas.microsoft.com/office/drawing/2014/main" id="{E5EB5BDA-F5FE-7540-BB9B-BDD0B63E3D55}"/>
              </a:ext>
            </a:extLst>
          </p:cNvPr>
          <p:cNvCxnSpPr>
            <a:stCxn id="15" idx="0"/>
            <a:endCxn id="50" idx="2"/>
          </p:cNvCxnSpPr>
          <p:nvPr/>
        </p:nvCxnSpPr>
        <p:spPr>
          <a:xfrm rot="16200000" flipV="1">
            <a:off x="5056620" y="2808218"/>
            <a:ext cx="330279" cy="514430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66">
            <a:extLst>
              <a:ext uri="{FF2B5EF4-FFF2-40B4-BE49-F238E27FC236}">
                <a16:creationId xmlns:a16="http://schemas.microsoft.com/office/drawing/2014/main" id="{EE54830A-7429-2146-BBC3-848EAFC21B21}"/>
              </a:ext>
            </a:extLst>
          </p:cNvPr>
          <p:cNvCxnSpPr>
            <a:stCxn id="51" idx="0"/>
            <a:endCxn id="8" idx="1"/>
          </p:cNvCxnSpPr>
          <p:nvPr/>
        </p:nvCxnSpPr>
        <p:spPr>
          <a:xfrm rot="5400000" flipH="1" flipV="1">
            <a:off x="5224009" y="2150509"/>
            <a:ext cx="85745" cy="566576"/>
          </a:xfrm>
          <a:prstGeom prst="bentConnector2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49B8BA-9721-724D-9316-840E992FAE50}"/>
              </a:ext>
            </a:extLst>
          </p:cNvPr>
          <p:cNvSpPr txBox="1"/>
          <p:nvPr/>
        </p:nvSpPr>
        <p:spPr>
          <a:xfrm rot="16200000">
            <a:off x="6357974" y="3624585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Session</a:t>
            </a:r>
          </a:p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Replication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0B0A2C-5579-F846-B09F-86ACA0ACE95F}"/>
              </a:ext>
            </a:extLst>
          </p:cNvPr>
          <p:cNvSpPr txBox="1"/>
          <p:nvPr/>
        </p:nvSpPr>
        <p:spPr>
          <a:xfrm>
            <a:off x="5024193" y="4951318"/>
            <a:ext cx="1118325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아파치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톰캣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Zabbix</a:t>
            </a:r>
          </a:p>
        </p:txBody>
      </p:sp>
      <p:cxnSp>
        <p:nvCxnSpPr>
          <p:cNvPr id="59" name="꺾인 연결선 53">
            <a:extLst>
              <a:ext uri="{FF2B5EF4-FFF2-40B4-BE49-F238E27FC236}">
                <a16:creationId xmlns:a16="http://schemas.microsoft.com/office/drawing/2014/main" id="{1D71A98D-250F-D849-B9BE-64D84AE8F1DC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4780309"/>
            <a:ext cx="938034" cy="473778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3">
            <a:extLst>
              <a:ext uri="{FF2B5EF4-FFF2-40B4-BE49-F238E27FC236}">
                <a16:creationId xmlns:a16="http://schemas.microsoft.com/office/drawing/2014/main" id="{7A7A87DE-A8CC-2E48-9FE2-C6319E02E82A}"/>
              </a:ext>
            </a:extLst>
          </p:cNvPr>
          <p:cNvCxnSpPr>
            <a:endCxn id="7" idx="1"/>
          </p:cNvCxnSpPr>
          <p:nvPr/>
        </p:nvCxnSpPr>
        <p:spPr>
          <a:xfrm>
            <a:off x="1821915" y="3664333"/>
            <a:ext cx="3166776" cy="158975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938F0E-EB01-9A49-A05C-6015D19D8092}"/>
              </a:ext>
            </a:extLst>
          </p:cNvPr>
          <p:cNvSpPr/>
          <p:nvPr/>
        </p:nvSpPr>
        <p:spPr>
          <a:xfrm>
            <a:off x="8061803" y="5132541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8205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594B84-BAE5-F74A-9AD4-B4A7EE7CF03D}"/>
              </a:ext>
            </a:extLst>
          </p:cNvPr>
          <p:cNvSpPr/>
          <p:nvPr/>
        </p:nvSpPr>
        <p:spPr>
          <a:xfrm>
            <a:off x="7879198" y="1996127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8105</a:t>
            </a:r>
          </a:p>
        </p:txBody>
      </p:sp>
      <p:cxnSp>
        <p:nvCxnSpPr>
          <p:cNvPr id="63" name="꺾인 연결선 53">
            <a:extLst>
              <a:ext uri="{FF2B5EF4-FFF2-40B4-BE49-F238E27FC236}">
                <a16:creationId xmlns:a16="http://schemas.microsoft.com/office/drawing/2014/main" id="{29C23567-5976-0F45-9C56-32C8291BC935}"/>
              </a:ext>
            </a:extLst>
          </p:cNvPr>
          <p:cNvCxnSpPr>
            <a:stCxn id="61" idx="0"/>
          </p:cNvCxnSpPr>
          <p:nvPr/>
        </p:nvCxnSpPr>
        <p:spPr>
          <a:xfrm flipH="1" flipV="1">
            <a:off x="8061803" y="4849822"/>
            <a:ext cx="415339" cy="282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53">
            <a:extLst>
              <a:ext uri="{FF2B5EF4-FFF2-40B4-BE49-F238E27FC236}">
                <a16:creationId xmlns:a16="http://schemas.microsoft.com/office/drawing/2014/main" id="{A0608DE2-D10A-224F-80E9-CA8DFF1324EA}"/>
              </a:ext>
            </a:extLst>
          </p:cNvPr>
          <p:cNvCxnSpPr>
            <a:stCxn id="62" idx="2"/>
          </p:cNvCxnSpPr>
          <p:nvPr/>
        </p:nvCxnSpPr>
        <p:spPr>
          <a:xfrm flipH="1">
            <a:off x="7879198" y="2396237"/>
            <a:ext cx="415339" cy="5544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AA4434-AAC5-684B-8AC0-0C2A649D0523}"/>
              </a:ext>
            </a:extLst>
          </p:cNvPr>
          <p:cNvSpPr txBox="1"/>
          <p:nvPr/>
        </p:nvSpPr>
        <p:spPr>
          <a:xfrm rot="16200000">
            <a:off x="7531647" y="393526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Multicast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정육면체 3">
            <a:extLst>
              <a:ext uri="{FF2B5EF4-FFF2-40B4-BE49-F238E27FC236}">
                <a16:creationId xmlns:a16="http://schemas.microsoft.com/office/drawing/2014/main" id="{E7205163-3C46-EC45-ADE9-C846DC903C36}"/>
              </a:ext>
            </a:extLst>
          </p:cNvPr>
          <p:cNvSpPr/>
          <p:nvPr/>
        </p:nvSpPr>
        <p:spPr>
          <a:xfrm>
            <a:off x="719584" y="1855311"/>
            <a:ext cx="1371960" cy="588371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C5AFA-32A7-AC47-9A0A-5EAFCBA32418}"/>
              </a:ext>
            </a:extLst>
          </p:cNvPr>
          <p:cNvSpPr txBox="1"/>
          <p:nvPr/>
        </p:nvSpPr>
        <p:spPr>
          <a:xfrm>
            <a:off x="777749" y="1855311"/>
            <a:ext cx="1359432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r>
              <a:rPr lang="ko-KR" altLang="en-US" sz="1000" b="1" dirty="0"/>
              <a:t> 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SERVER-STATUS</a:t>
            </a:r>
          </a:p>
          <a:p>
            <a:pPr algn="ctr"/>
            <a:r>
              <a:rPr lang="en-US" altLang="ko-KR" sz="1000" dirty="0"/>
              <a:t>SERVER-INFO</a:t>
            </a:r>
            <a:endParaRPr lang="ko-KR" altLang="en-US" sz="1000" dirty="0"/>
          </a:p>
        </p:txBody>
      </p:sp>
      <p:cxnSp>
        <p:nvCxnSpPr>
          <p:cNvPr id="68" name="꺾인 연결선 53">
            <a:extLst>
              <a:ext uri="{FF2B5EF4-FFF2-40B4-BE49-F238E27FC236}">
                <a16:creationId xmlns:a16="http://schemas.microsoft.com/office/drawing/2014/main" id="{E267631A-A363-9940-B50A-4E7A297B1624}"/>
              </a:ext>
            </a:extLst>
          </p:cNvPr>
          <p:cNvCxnSpPr/>
          <p:nvPr/>
        </p:nvCxnSpPr>
        <p:spPr>
          <a:xfrm flipH="1" flipV="1">
            <a:off x="956507" y="2342844"/>
            <a:ext cx="15338" cy="1000740"/>
          </a:xfrm>
          <a:prstGeom prst="straightConnector1">
            <a:avLst/>
          </a:prstGeom>
          <a:ln w="9525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3">
            <a:extLst>
              <a:ext uri="{FF2B5EF4-FFF2-40B4-BE49-F238E27FC236}">
                <a16:creationId xmlns:a16="http://schemas.microsoft.com/office/drawing/2014/main" id="{0B3C1216-F029-F549-8155-17D5E1FFAE93}"/>
              </a:ext>
            </a:extLst>
          </p:cNvPr>
          <p:cNvSpPr/>
          <p:nvPr/>
        </p:nvSpPr>
        <p:spPr>
          <a:xfrm>
            <a:off x="4964543" y="4268445"/>
            <a:ext cx="1209812" cy="58137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00DC99-8C96-984D-8B49-815A56624FAE}"/>
              </a:ext>
            </a:extLst>
          </p:cNvPr>
          <p:cNvSpPr txBox="1"/>
          <p:nvPr/>
        </p:nvSpPr>
        <p:spPr>
          <a:xfrm>
            <a:off x="4892962" y="4412461"/>
            <a:ext cx="1359432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71" name="꺾인 연결선 53">
            <a:extLst>
              <a:ext uri="{FF2B5EF4-FFF2-40B4-BE49-F238E27FC236}">
                <a16:creationId xmlns:a16="http://schemas.microsoft.com/office/drawing/2014/main" id="{E9F724B1-DA1A-874F-AEB5-6984EB450FA7}"/>
              </a:ext>
            </a:extLst>
          </p:cNvPr>
          <p:cNvCxnSpPr/>
          <p:nvPr/>
        </p:nvCxnSpPr>
        <p:spPr>
          <a:xfrm flipH="1">
            <a:off x="5612419" y="3685059"/>
            <a:ext cx="1207" cy="7052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정육면체 3">
            <a:extLst>
              <a:ext uri="{FF2B5EF4-FFF2-40B4-BE49-F238E27FC236}">
                <a16:creationId xmlns:a16="http://schemas.microsoft.com/office/drawing/2014/main" id="{34CCBCD8-3FB8-4742-A781-96D2169A747D}"/>
              </a:ext>
            </a:extLst>
          </p:cNvPr>
          <p:cNvSpPr/>
          <p:nvPr/>
        </p:nvSpPr>
        <p:spPr>
          <a:xfrm>
            <a:off x="6630252" y="5780613"/>
            <a:ext cx="1943448" cy="47214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41C13D-DE0A-E741-BBDD-DBB574E9FCA3}"/>
              </a:ext>
            </a:extLst>
          </p:cNvPr>
          <p:cNvSpPr txBox="1"/>
          <p:nvPr/>
        </p:nvSpPr>
        <p:spPr>
          <a:xfrm>
            <a:off x="6934038" y="5809766"/>
            <a:ext cx="1359432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톰캣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Tomcat manager</a:t>
            </a:r>
          </a:p>
        </p:txBody>
      </p:sp>
      <p:cxnSp>
        <p:nvCxnSpPr>
          <p:cNvPr id="74" name="꺾인 연결선 53">
            <a:extLst>
              <a:ext uri="{FF2B5EF4-FFF2-40B4-BE49-F238E27FC236}">
                <a16:creationId xmlns:a16="http://schemas.microsoft.com/office/drawing/2014/main" id="{30E9E40C-ADAC-5243-8AF3-14801A68D0FB}"/>
              </a:ext>
            </a:extLst>
          </p:cNvPr>
          <p:cNvCxnSpPr>
            <a:stCxn id="73" idx="0"/>
            <a:endCxn id="25" idx="2"/>
          </p:cNvCxnSpPr>
          <p:nvPr/>
        </p:nvCxnSpPr>
        <p:spPr>
          <a:xfrm flipV="1">
            <a:off x="7613754" y="4849822"/>
            <a:ext cx="2103" cy="95994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53">
            <a:extLst>
              <a:ext uri="{FF2B5EF4-FFF2-40B4-BE49-F238E27FC236}">
                <a16:creationId xmlns:a16="http://schemas.microsoft.com/office/drawing/2014/main" id="{DE0F360A-5D8A-A648-A0DA-0F4EA053FB05}"/>
              </a:ext>
            </a:extLst>
          </p:cNvPr>
          <p:cNvCxnSpPr/>
          <p:nvPr/>
        </p:nvCxnSpPr>
        <p:spPr>
          <a:xfrm flipH="1" flipV="1">
            <a:off x="8308076" y="3269859"/>
            <a:ext cx="19679" cy="2562483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C04F4A-7AD1-F94C-A8A4-2C55EFC5BD62}"/>
              </a:ext>
            </a:extLst>
          </p:cNvPr>
          <p:cNvSpPr/>
          <p:nvPr/>
        </p:nvSpPr>
        <p:spPr>
          <a:xfrm>
            <a:off x="428955" y="1124744"/>
            <a:ext cx="8361537" cy="532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꺾인 연결선 53">
            <a:extLst>
              <a:ext uri="{FF2B5EF4-FFF2-40B4-BE49-F238E27FC236}">
                <a16:creationId xmlns:a16="http://schemas.microsoft.com/office/drawing/2014/main" id="{0DD2C8DE-C8A9-F04A-89CD-56687F66CB9B}"/>
              </a:ext>
            </a:extLst>
          </p:cNvPr>
          <p:cNvCxnSpPr>
            <a:stCxn id="12" idx="2"/>
          </p:cNvCxnSpPr>
          <p:nvPr/>
        </p:nvCxnSpPr>
        <p:spPr>
          <a:xfrm>
            <a:off x="1395421" y="3636941"/>
            <a:ext cx="10143" cy="71132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EBF98A-2DA2-1E49-814A-0158BBEBE6B4}"/>
              </a:ext>
            </a:extLst>
          </p:cNvPr>
          <p:cNvSpPr txBox="1"/>
          <p:nvPr/>
        </p:nvSpPr>
        <p:spPr>
          <a:xfrm>
            <a:off x="-306036" y="1124744"/>
            <a:ext cx="3263899" cy="30646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Docker Container </a:t>
            </a:r>
            <a:r>
              <a:rPr lang="ko-KR" altLang="en-US" sz="1200" b="1" dirty="0">
                <a:solidFill>
                  <a:srgbClr val="00B050"/>
                </a:solidFill>
              </a:rPr>
              <a:t>사용</a:t>
            </a:r>
            <a:r>
              <a:rPr lang="en-US" altLang="ko-KR" sz="1200" b="1" dirty="0">
                <a:solidFill>
                  <a:srgbClr val="00B050"/>
                </a:solidFill>
              </a:rPr>
              <a:t> 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79" name="정육면체 3">
            <a:extLst>
              <a:ext uri="{FF2B5EF4-FFF2-40B4-BE49-F238E27FC236}">
                <a16:creationId xmlns:a16="http://schemas.microsoft.com/office/drawing/2014/main" id="{830820FE-2570-904D-8E72-A9661DF344E4}"/>
              </a:ext>
            </a:extLst>
          </p:cNvPr>
          <p:cNvSpPr/>
          <p:nvPr/>
        </p:nvSpPr>
        <p:spPr>
          <a:xfrm>
            <a:off x="2445179" y="5780614"/>
            <a:ext cx="944713" cy="45168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30E467-8687-124D-9EF9-7AC757D1721E}"/>
              </a:ext>
            </a:extLst>
          </p:cNvPr>
          <p:cNvSpPr txBox="1"/>
          <p:nvPr/>
        </p:nvSpPr>
        <p:spPr>
          <a:xfrm>
            <a:off x="2315890" y="5775385"/>
            <a:ext cx="118377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Python3/Django</a:t>
            </a:r>
          </a:p>
          <a:p>
            <a:pPr algn="ctr"/>
            <a:r>
              <a:rPr lang="en-US" altLang="ko-KR" sz="1000" b="1" dirty="0"/>
              <a:t> </a:t>
            </a:r>
            <a:r>
              <a:rPr lang="ko-KR" altLang="en-US" sz="1000" b="1" dirty="0"/>
              <a:t>게시판 구현</a:t>
            </a:r>
            <a:endParaRPr lang="en-US" altLang="ko-KR" sz="1000" dirty="0"/>
          </a:p>
        </p:txBody>
      </p:sp>
      <p:sp>
        <p:nvSpPr>
          <p:cNvPr id="81" name="정육면체 3">
            <a:extLst>
              <a:ext uri="{FF2B5EF4-FFF2-40B4-BE49-F238E27FC236}">
                <a16:creationId xmlns:a16="http://schemas.microsoft.com/office/drawing/2014/main" id="{FB50041B-39C2-6E47-8B23-3388F33F7352}"/>
              </a:ext>
            </a:extLst>
          </p:cNvPr>
          <p:cNvSpPr/>
          <p:nvPr/>
        </p:nvSpPr>
        <p:spPr>
          <a:xfrm>
            <a:off x="4964543" y="5780614"/>
            <a:ext cx="1252799" cy="47214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5B7B0A-DA2E-114A-ABF8-8827B1B4EB4B}"/>
              </a:ext>
            </a:extLst>
          </p:cNvPr>
          <p:cNvSpPr txBox="1"/>
          <p:nvPr/>
        </p:nvSpPr>
        <p:spPr>
          <a:xfrm>
            <a:off x="4937214" y="5827575"/>
            <a:ext cx="1350410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Zabbix </a:t>
            </a:r>
            <a:r>
              <a:rPr lang="ko-KR" altLang="en-US" sz="1000" b="1" dirty="0"/>
              <a:t>모니터링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페이지</a:t>
            </a:r>
            <a:endParaRPr lang="en-US" altLang="ko-KR" sz="1000" dirty="0"/>
          </a:p>
        </p:txBody>
      </p:sp>
      <p:cxnSp>
        <p:nvCxnSpPr>
          <p:cNvPr id="83" name="꺾인 연결선 53">
            <a:extLst>
              <a:ext uri="{FF2B5EF4-FFF2-40B4-BE49-F238E27FC236}">
                <a16:creationId xmlns:a16="http://schemas.microsoft.com/office/drawing/2014/main" id="{4A970942-632E-074F-8553-D61CB298CE1C}"/>
              </a:ext>
            </a:extLst>
          </p:cNvPr>
          <p:cNvCxnSpPr>
            <a:stCxn id="80" idx="0"/>
          </p:cNvCxnSpPr>
          <p:nvPr/>
        </p:nvCxnSpPr>
        <p:spPr>
          <a:xfrm flipV="1">
            <a:off x="2907779" y="5506115"/>
            <a:ext cx="0" cy="2692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53">
            <a:extLst>
              <a:ext uri="{FF2B5EF4-FFF2-40B4-BE49-F238E27FC236}">
                <a16:creationId xmlns:a16="http://schemas.microsoft.com/office/drawing/2014/main" id="{CEC95780-DCF2-604B-8A4F-4E7AC23B392F}"/>
              </a:ext>
            </a:extLst>
          </p:cNvPr>
          <p:cNvCxnSpPr/>
          <p:nvPr/>
        </p:nvCxnSpPr>
        <p:spPr>
          <a:xfrm rot="120000" flipV="1">
            <a:off x="3358448" y="6018243"/>
            <a:ext cx="1691712" cy="5624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정육면체 10">
            <a:extLst>
              <a:ext uri="{FF2B5EF4-FFF2-40B4-BE49-F238E27FC236}">
                <a16:creationId xmlns:a16="http://schemas.microsoft.com/office/drawing/2014/main" id="{CDC85387-6DE4-2645-8A7C-0BA5ECB0419B}"/>
              </a:ext>
            </a:extLst>
          </p:cNvPr>
          <p:cNvSpPr/>
          <p:nvPr/>
        </p:nvSpPr>
        <p:spPr>
          <a:xfrm>
            <a:off x="719583" y="5780613"/>
            <a:ext cx="1329490" cy="451687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174103-ADB7-E943-8E7B-29B931650E8E}"/>
              </a:ext>
            </a:extLst>
          </p:cNvPr>
          <p:cNvSpPr txBox="1"/>
          <p:nvPr/>
        </p:nvSpPr>
        <p:spPr>
          <a:xfrm>
            <a:off x="695321" y="5872213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mod_wsgi</a:t>
            </a:r>
            <a:endParaRPr lang="en-US" altLang="ko-KR" sz="1000" b="1" dirty="0"/>
          </a:p>
        </p:txBody>
      </p:sp>
      <p:cxnSp>
        <p:nvCxnSpPr>
          <p:cNvPr id="87" name="꺾인 연결선 144">
            <a:extLst>
              <a:ext uri="{FF2B5EF4-FFF2-40B4-BE49-F238E27FC236}">
                <a16:creationId xmlns:a16="http://schemas.microsoft.com/office/drawing/2014/main" id="{1842FB3A-5B76-104A-B5A9-A3DAEB330F1F}"/>
              </a:ext>
            </a:extLst>
          </p:cNvPr>
          <p:cNvCxnSpPr>
            <a:endCxn id="86" idx="0"/>
          </p:cNvCxnSpPr>
          <p:nvPr/>
        </p:nvCxnSpPr>
        <p:spPr>
          <a:xfrm rot="5400000">
            <a:off x="616800" y="4463391"/>
            <a:ext cx="2208274" cy="609371"/>
          </a:xfrm>
          <a:prstGeom prst="bentConnector3">
            <a:avLst>
              <a:gd name="adj1" fmla="val 80625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53">
            <a:extLst>
              <a:ext uri="{FF2B5EF4-FFF2-40B4-BE49-F238E27FC236}">
                <a16:creationId xmlns:a16="http://schemas.microsoft.com/office/drawing/2014/main" id="{6C9E2E5B-AB01-B541-98EC-6DDE5D645F1C}"/>
              </a:ext>
            </a:extLst>
          </p:cNvPr>
          <p:cNvCxnSpPr/>
          <p:nvPr/>
        </p:nvCxnSpPr>
        <p:spPr>
          <a:xfrm>
            <a:off x="2015030" y="6065493"/>
            <a:ext cx="47369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53">
            <a:extLst>
              <a:ext uri="{FF2B5EF4-FFF2-40B4-BE49-F238E27FC236}">
                <a16:creationId xmlns:a16="http://schemas.microsoft.com/office/drawing/2014/main" id="{9793C19F-CF8B-0F4E-9477-A973A461E46D}"/>
              </a:ext>
            </a:extLst>
          </p:cNvPr>
          <p:cNvCxnSpPr/>
          <p:nvPr/>
        </p:nvCxnSpPr>
        <p:spPr>
          <a:xfrm>
            <a:off x="5594308" y="5515881"/>
            <a:ext cx="0" cy="2892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1B88BC2-0518-1543-86BC-0D050096CEA6}"/>
              </a:ext>
            </a:extLst>
          </p:cNvPr>
          <p:cNvSpPr txBox="1"/>
          <p:nvPr/>
        </p:nvSpPr>
        <p:spPr>
          <a:xfrm>
            <a:off x="6999414" y="398067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2</a:t>
            </a:r>
          </a:p>
        </p:txBody>
      </p:sp>
      <p:cxnSp>
        <p:nvCxnSpPr>
          <p:cNvPr id="91" name="꺾인 연결선 53">
            <a:extLst>
              <a:ext uri="{FF2B5EF4-FFF2-40B4-BE49-F238E27FC236}">
                <a16:creationId xmlns:a16="http://schemas.microsoft.com/office/drawing/2014/main" id="{0E1214A8-57AD-564D-812B-66DC7A47F6D9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3217583"/>
            <a:ext cx="660533" cy="20365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B8C262E-9E9E-734D-8293-499791DAA1C0}"/>
              </a:ext>
            </a:extLst>
          </p:cNvPr>
          <p:cNvSpPr/>
          <p:nvPr/>
        </p:nvSpPr>
        <p:spPr>
          <a:xfrm>
            <a:off x="356948" y="1061728"/>
            <a:ext cx="8535052" cy="54636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9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60363"/>
          </a:xfrm>
        </p:spPr>
        <p:txBody>
          <a:bodyPr/>
          <a:lstStyle/>
          <a:p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 err="1"/>
              <a:t>Dockerize</a:t>
            </a:r>
            <a:r>
              <a:rPr lang="en-US" altLang="ko-KR" dirty="0"/>
              <a:t> Process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Dockerize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프로세스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09695"/>
            <a:ext cx="1674079" cy="8255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68975"/>
            <a:ext cx="1754431" cy="7599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55576" y="2511802"/>
            <a:ext cx="13419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230087" y="2356126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230087" y="2735711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230087" y="4406915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230087" y="4032804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230087" y="5229200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0007" y="2230257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develop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10007" y="428380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master</a:t>
            </a:r>
            <a:endParaRPr lang="ko-KR" altLang="en-US" sz="1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510007" y="390969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develop</a:t>
            </a:r>
            <a:endParaRPr lang="ko-KR" alt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10007" y="261424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hotfixes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10007" y="300756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feature</a:t>
            </a:r>
            <a:endParaRPr lang="ko-KR" altLang="en-US" sz="10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230087" y="3130673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0007" y="3544258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feature</a:t>
            </a:r>
            <a:endParaRPr lang="ko-KR" altLang="en-US" sz="10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230087" y="3667369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10007" y="5106089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release</a:t>
            </a:r>
            <a:endParaRPr lang="ko-KR" altLang="en-US" sz="1000" b="1" dirty="0"/>
          </a:p>
        </p:txBody>
      </p:sp>
      <p:sp>
        <p:nvSpPr>
          <p:cNvPr id="26" name="타원 25"/>
          <p:cNvSpPr/>
          <p:nvPr/>
        </p:nvSpPr>
        <p:spPr>
          <a:xfrm>
            <a:off x="7046511" y="4328989"/>
            <a:ext cx="144016" cy="138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518119" y="2291883"/>
            <a:ext cx="144016" cy="138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390327" y="3957169"/>
            <a:ext cx="144016" cy="138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534343" y="2292937"/>
            <a:ext cx="144016" cy="138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06551" y="5173356"/>
            <a:ext cx="144016" cy="138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950167" y="3061422"/>
            <a:ext cx="144016" cy="138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23980" y="3068960"/>
            <a:ext cx="144016" cy="138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901040" y="3071463"/>
            <a:ext cx="144016" cy="138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966391" y="3083002"/>
            <a:ext cx="144016" cy="138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692294" y="2666918"/>
            <a:ext cx="144016" cy="138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endCxn id="31" idx="1"/>
          </p:cNvCxnSpPr>
          <p:nvPr/>
        </p:nvCxnSpPr>
        <p:spPr>
          <a:xfrm>
            <a:off x="3626560" y="2426832"/>
            <a:ext cx="344698" cy="654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1" idx="6"/>
            <a:endCxn id="32" idx="2"/>
          </p:cNvCxnSpPr>
          <p:nvPr/>
        </p:nvCxnSpPr>
        <p:spPr>
          <a:xfrm>
            <a:off x="4094183" y="3130672"/>
            <a:ext cx="329797" cy="7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5174303" y="3598118"/>
            <a:ext cx="144016" cy="1385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577543" y="3127175"/>
            <a:ext cx="329797" cy="7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3" idx="5"/>
            <a:endCxn id="46" idx="1"/>
          </p:cNvCxnSpPr>
          <p:nvPr/>
        </p:nvCxnSpPr>
        <p:spPr>
          <a:xfrm>
            <a:off x="5023965" y="3189680"/>
            <a:ext cx="171429" cy="428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6" idx="5"/>
            <a:endCxn id="28" idx="1"/>
          </p:cNvCxnSpPr>
          <p:nvPr/>
        </p:nvCxnSpPr>
        <p:spPr>
          <a:xfrm>
            <a:off x="5297228" y="3716335"/>
            <a:ext cx="114190" cy="26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5" idx="4"/>
            <a:endCxn id="86" idx="0"/>
          </p:cNvCxnSpPr>
          <p:nvPr/>
        </p:nvCxnSpPr>
        <p:spPr>
          <a:xfrm>
            <a:off x="6764302" y="2805418"/>
            <a:ext cx="66185" cy="1155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28" idx="7"/>
            <a:endCxn id="29" idx="4"/>
          </p:cNvCxnSpPr>
          <p:nvPr/>
        </p:nvCxnSpPr>
        <p:spPr>
          <a:xfrm flipV="1">
            <a:off x="5513252" y="2431437"/>
            <a:ext cx="93099" cy="1546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9" idx="5"/>
            <a:endCxn id="34" idx="1"/>
          </p:cNvCxnSpPr>
          <p:nvPr/>
        </p:nvCxnSpPr>
        <p:spPr>
          <a:xfrm>
            <a:off x="5657268" y="2411154"/>
            <a:ext cx="330214" cy="69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6398439" y="3604038"/>
            <a:ext cx="144016" cy="1385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/>
          <p:cNvCxnSpPr>
            <a:stCxn id="34" idx="5"/>
            <a:endCxn id="70" idx="1"/>
          </p:cNvCxnSpPr>
          <p:nvPr/>
        </p:nvCxnSpPr>
        <p:spPr>
          <a:xfrm>
            <a:off x="6089316" y="3201219"/>
            <a:ext cx="330214" cy="42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6758479" y="3960570"/>
            <a:ext cx="144016" cy="138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/>
          <p:cNvCxnSpPr>
            <a:stCxn id="70" idx="5"/>
            <a:endCxn id="86" idx="1"/>
          </p:cNvCxnSpPr>
          <p:nvPr/>
        </p:nvCxnSpPr>
        <p:spPr>
          <a:xfrm>
            <a:off x="6521364" y="3722255"/>
            <a:ext cx="258206" cy="258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6" idx="5"/>
            <a:endCxn id="26" idx="1"/>
          </p:cNvCxnSpPr>
          <p:nvPr/>
        </p:nvCxnSpPr>
        <p:spPr>
          <a:xfrm>
            <a:off x="6881404" y="4078787"/>
            <a:ext cx="186198" cy="270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6" idx="5"/>
            <a:endCxn id="30" idx="1"/>
          </p:cNvCxnSpPr>
          <p:nvPr/>
        </p:nvCxnSpPr>
        <p:spPr>
          <a:xfrm>
            <a:off x="7169436" y="4447206"/>
            <a:ext cx="258206" cy="746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2798039" y="4512162"/>
            <a:ext cx="0" cy="61652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817569" y="4694947"/>
            <a:ext cx="674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connect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71" y="4532335"/>
            <a:ext cx="389542" cy="62485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288" y="5661248"/>
            <a:ext cx="503096" cy="613948"/>
          </a:xfrm>
          <a:prstGeom prst="rect">
            <a:avLst/>
          </a:prstGeom>
        </p:spPr>
      </p:pic>
      <p:cxnSp>
        <p:nvCxnSpPr>
          <p:cNvPr id="105" name="직선 화살표 연결선 104"/>
          <p:cNvCxnSpPr>
            <a:stCxn id="30" idx="4"/>
            <a:endCxn id="104" idx="0"/>
          </p:cNvCxnSpPr>
          <p:nvPr/>
        </p:nvCxnSpPr>
        <p:spPr>
          <a:xfrm>
            <a:off x="7478559" y="5311856"/>
            <a:ext cx="298277" cy="349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4" idx="0"/>
            <a:endCxn id="111" idx="2"/>
          </p:cNvCxnSpPr>
          <p:nvPr/>
        </p:nvCxnSpPr>
        <p:spPr>
          <a:xfrm flipV="1">
            <a:off x="7776836" y="2194507"/>
            <a:ext cx="137592" cy="3466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그림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447" y="1556792"/>
            <a:ext cx="659961" cy="637715"/>
          </a:xfrm>
          <a:prstGeom prst="rect">
            <a:avLst/>
          </a:prstGeom>
        </p:spPr>
      </p:pic>
      <p:sp>
        <p:nvSpPr>
          <p:cNvPr id="114" name="타원 113"/>
          <p:cNvSpPr/>
          <p:nvPr/>
        </p:nvSpPr>
        <p:spPr>
          <a:xfrm>
            <a:off x="3368680" y="4333903"/>
            <a:ext cx="144016" cy="138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화살표 연결선 114"/>
          <p:cNvCxnSpPr>
            <a:stCxn id="114" idx="0"/>
            <a:endCxn id="27" idx="3"/>
          </p:cNvCxnSpPr>
          <p:nvPr/>
        </p:nvCxnSpPr>
        <p:spPr>
          <a:xfrm flipV="1">
            <a:off x="3440688" y="2410100"/>
            <a:ext cx="98522" cy="1923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3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60363"/>
          </a:xfrm>
        </p:spPr>
        <p:txBody>
          <a:bodyPr/>
          <a:lstStyle/>
          <a:p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 err="1"/>
              <a:t>Dockerize</a:t>
            </a:r>
            <a:r>
              <a:rPr lang="en-US" altLang="ko-KR" dirty="0"/>
              <a:t> Process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Auto Build</a:t>
            </a:r>
            <a:endParaRPr lang="ko-KR" altLang="en-US" sz="1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1674079" cy="8255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1893698" cy="8202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2677954"/>
            <a:ext cx="2576946" cy="2581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65089"/>
            <a:ext cx="3168352" cy="227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8"/>
            <a:ext cx="8640000" cy="338554"/>
          </a:xfrm>
        </p:spPr>
        <p:txBody>
          <a:bodyPr/>
          <a:lstStyle/>
          <a:p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Trouble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en-US" altLang="ko-KR" sz="1200" b="1" dirty="0" err="1"/>
              <a:t>Dockerfile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권한 문제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4EB2A6-3160-7F4D-9174-6C0FEBE01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52"/>
          <a:stretch/>
        </p:blipFill>
        <p:spPr>
          <a:xfrm>
            <a:off x="756473" y="1844675"/>
            <a:ext cx="7631877" cy="13221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827584" y="2152800"/>
            <a:ext cx="1439711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3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7003" b="31988"/>
          <a:stretch/>
        </p:blipFill>
        <p:spPr>
          <a:xfrm>
            <a:off x="755650" y="1853973"/>
            <a:ext cx="7632700" cy="2538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8"/>
            <a:ext cx="8640000" cy="338554"/>
          </a:xfrm>
        </p:spPr>
        <p:txBody>
          <a:bodyPr/>
          <a:lstStyle/>
          <a:p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Trouble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 OpenSSL </a:t>
            </a:r>
            <a:r>
              <a:rPr lang="en-US" altLang="ko-KR" sz="1200" b="1" dirty="0" err="1"/>
              <a:t>Dockerize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DDE121-7B4B-0142-A91F-D14CE1506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11"/>
          <a:stretch/>
        </p:blipFill>
        <p:spPr>
          <a:xfrm>
            <a:off x="755650" y="4941168"/>
            <a:ext cx="7631877" cy="11848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755650" y="1951200"/>
            <a:ext cx="4896470" cy="237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95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8"/>
            <a:ext cx="8640000" cy="338554"/>
          </a:xfrm>
        </p:spPr>
        <p:txBody>
          <a:bodyPr/>
          <a:lstStyle/>
          <a:p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Trouble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en-US" altLang="ko-KR" sz="1200" b="1" dirty="0" err="1"/>
              <a:t>Dockerfile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삭제 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Git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활용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203684"/>
            <a:ext cx="936103" cy="107252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971674" y="2987511"/>
            <a:ext cx="2808238" cy="15123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75656" y="46438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Local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66927" y="1910035"/>
            <a:ext cx="2124953" cy="2366169"/>
            <a:chOff x="1366927" y="1910035"/>
            <a:chExt cx="2124953" cy="2366169"/>
          </a:xfrm>
        </p:grpSpPr>
        <p:grpSp>
          <p:nvGrpSpPr>
            <p:cNvPr id="13" name="그룹 12"/>
            <p:cNvGrpSpPr/>
            <p:nvPr/>
          </p:nvGrpSpPr>
          <p:grpSpPr>
            <a:xfrm>
              <a:off x="1403722" y="2555612"/>
              <a:ext cx="2088158" cy="1720592"/>
              <a:chOff x="1403722" y="2555612"/>
              <a:chExt cx="2088158" cy="1720592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555776" y="3203684"/>
                <a:ext cx="936104" cy="1072520"/>
                <a:chOff x="2339752" y="2060848"/>
                <a:chExt cx="1131284" cy="1296144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39752" y="2060848"/>
                  <a:ext cx="1131284" cy="1296144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2437342" y="3068960"/>
                  <a:ext cx="93610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b="1" dirty="0"/>
                    <a:t>backup</a:t>
                  </a:r>
                  <a:endParaRPr lang="ko-KR" altLang="en-US" sz="1000" b="1" dirty="0"/>
                </a:p>
              </p:txBody>
            </p:sp>
          </p:grpSp>
          <p:sp>
            <p:nvSpPr>
              <p:cNvPr id="15" name="아래쪽 화살표 14"/>
              <p:cNvSpPr/>
              <p:nvPr/>
            </p:nvSpPr>
            <p:spPr>
              <a:xfrm>
                <a:off x="1403722" y="2555612"/>
                <a:ext cx="360040" cy="576064"/>
              </a:xfrm>
              <a:prstGeom prst="down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927" y="1910035"/>
              <a:ext cx="421953" cy="421953"/>
            </a:xfrm>
            <a:prstGeom prst="rect">
              <a:avLst/>
            </a:prstGeom>
          </p:spPr>
        </p:pic>
      </p:grpSp>
      <p:sp>
        <p:nvSpPr>
          <p:cNvPr id="18" name="곱하기 10">
            <a:extLst>
              <a:ext uri="{FF2B5EF4-FFF2-40B4-BE49-F238E27FC236}">
                <a16:creationId xmlns:a16="http://schemas.microsoft.com/office/drawing/2014/main" id="{C7628758-4E36-804F-B20A-C6EC2C10F87A}"/>
              </a:ext>
            </a:extLst>
          </p:cNvPr>
          <p:cNvSpPr/>
          <p:nvPr/>
        </p:nvSpPr>
        <p:spPr>
          <a:xfrm>
            <a:off x="1046188" y="3254588"/>
            <a:ext cx="1215340" cy="936104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921810" y="1910034"/>
            <a:ext cx="3322598" cy="2574968"/>
            <a:chOff x="4921810" y="1910034"/>
            <a:chExt cx="3322598" cy="257496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10" y="2994886"/>
              <a:ext cx="1512168" cy="1490116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6469064" y="1910034"/>
              <a:ext cx="1775344" cy="1087165"/>
              <a:chOff x="6469064" y="1910034"/>
              <a:chExt cx="1775344" cy="1087165"/>
            </a:xfrm>
          </p:grpSpPr>
          <p:sp>
            <p:nvSpPr>
              <p:cNvPr id="5" name="구름 모양 설명선 4"/>
              <p:cNvSpPr/>
              <p:nvPr/>
            </p:nvSpPr>
            <p:spPr>
              <a:xfrm>
                <a:off x="6469064" y="1910034"/>
                <a:ext cx="1775344" cy="1087165"/>
              </a:xfrm>
              <a:prstGeom prst="cloudCallout">
                <a:avLst>
                  <a:gd name="adj1" fmla="val -70178"/>
                  <a:gd name="adj2" fmla="val 7169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git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1546" y="2121011"/>
                <a:ext cx="1370884" cy="572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/>
          <p:cNvGrpSpPr/>
          <p:nvPr/>
        </p:nvGrpSpPr>
        <p:grpSpPr>
          <a:xfrm>
            <a:off x="1185806" y="2060848"/>
            <a:ext cx="5154952" cy="2215356"/>
            <a:chOff x="1185806" y="2060848"/>
            <a:chExt cx="5154952" cy="2215356"/>
          </a:xfrm>
        </p:grpSpPr>
        <p:sp>
          <p:nvSpPr>
            <p:cNvPr id="24" name="TextBox 23"/>
            <p:cNvSpPr txBox="1"/>
            <p:nvPr/>
          </p:nvSpPr>
          <p:spPr>
            <a:xfrm>
              <a:off x="2524408" y="2060848"/>
              <a:ext cx="3816350" cy="5539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Use </a:t>
              </a:r>
              <a:br>
                <a:rPr lang="en-US" altLang="ko-KR" sz="1000" b="1" dirty="0"/>
              </a:br>
              <a:r>
                <a:rPr lang="en-US" altLang="ko-KR" sz="1000" b="1" dirty="0"/>
                <a:t>“</a:t>
              </a:r>
              <a:r>
                <a:rPr lang="en-US" altLang="ko-KR" sz="1000" b="1" dirty="0" err="1"/>
                <a:t>git</a:t>
              </a:r>
              <a:r>
                <a:rPr lang="en-US" altLang="ko-KR" sz="1000" b="1" dirty="0"/>
                <a:t> checkout --&lt;file&gt; …” to discard changes in working directory</a:t>
              </a:r>
              <a:endParaRPr lang="ko-KR" altLang="en-US" sz="1000" b="1" dirty="0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5806" y="3203684"/>
              <a:ext cx="936103" cy="1072520"/>
            </a:xfrm>
            <a:prstGeom prst="rect">
              <a:avLst/>
            </a:prstGeom>
          </p:spPr>
        </p:pic>
        <p:sp>
          <p:nvSpPr>
            <p:cNvPr id="31" name="굽은 화살표 30"/>
            <p:cNvSpPr/>
            <p:nvPr/>
          </p:nvSpPr>
          <p:spPr>
            <a:xfrm flipH="1" flipV="1">
              <a:off x="2058010" y="2688595"/>
              <a:ext cx="635566" cy="596388"/>
            </a:xfrm>
            <a:prstGeom prst="ben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755650" y="1844675"/>
            <a:ext cx="7632700" cy="324050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2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8"/>
            <a:ext cx="8640000" cy="338554"/>
          </a:xfrm>
        </p:spPr>
        <p:txBody>
          <a:bodyPr/>
          <a:lstStyle/>
          <a:p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Trouble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en-US" altLang="ko-KR" sz="1200" b="1" dirty="0"/>
              <a:t>Django </a:t>
            </a:r>
            <a:r>
              <a:rPr lang="ko-KR" altLang="en-US" sz="1200" b="1" dirty="0" smtClean="0"/>
              <a:t>프로젝트 관리 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Github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활용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5" name="아래쪽 화살표 4"/>
          <p:cNvSpPr/>
          <p:nvPr/>
        </p:nvSpPr>
        <p:spPr>
          <a:xfrm>
            <a:off x="4250406" y="4418747"/>
            <a:ext cx="604897" cy="765023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60244" y="5285373"/>
            <a:ext cx="7631028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RUN </a:t>
            </a:r>
            <a:r>
              <a:rPr lang="en-US" altLang="ko-KR" sz="1200" b="1" dirty="0" err="1"/>
              <a:t>git</a:t>
            </a:r>
            <a:r>
              <a:rPr lang="en-US" altLang="ko-KR" sz="1200" b="1" dirty="0"/>
              <a:t> clone https://github.com/shineYi/Django-Myboard.git \</a:t>
            </a:r>
          </a:p>
          <a:p>
            <a:r>
              <a:rPr lang="en-US" altLang="ko-KR" sz="1200" b="1" dirty="0"/>
              <a:t>    &amp;&amp; mv Django-</a:t>
            </a:r>
            <a:r>
              <a:rPr lang="en-US" altLang="ko-KR" sz="1200" b="1" dirty="0" err="1"/>
              <a:t>Myboard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django_board</a:t>
            </a:r>
            <a:r>
              <a:rPr lang="en-US" altLang="ko-KR" sz="1200" b="1" dirty="0"/>
              <a:t> ./</a:t>
            </a:r>
            <a:r>
              <a:rPr lang="en-US" altLang="ko-KR" sz="1200" b="1" dirty="0" err="1"/>
              <a:t>django_board</a:t>
            </a:r>
            <a:r>
              <a:rPr lang="en-US" altLang="ko-KR" sz="1200" b="1" dirty="0"/>
              <a:t> \</a:t>
            </a:r>
          </a:p>
          <a:p>
            <a:r>
              <a:rPr lang="en-US" altLang="ko-KR" sz="1200" b="1" dirty="0"/>
              <a:t>    &amp;&amp; mv Django-</a:t>
            </a:r>
            <a:r>
              <a:rPr lang="en-US" altLang="ko-KR" sz="1200" b="1" dirty="0" err="1"/>
              <a:t>Myboard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myboard</a:t>
            </a:r>
            <a:r>
              <a:rPr lang="en-US" altLang="ko-KR" sz="1200" b="1" dirty="0"/>
              <a:t> ./</a:t>
            </a:r>
            <a:r>
              <a:rPr lang="en-US" altLang="ko-KR" sz="1200" b="1" dirty="0" err="1"/>
              <a:t>myboard</a:t>
            </a:r>
            <a:r>
              <a:rPr lang="en-US" altLang="ko-KR" sz="1200" b="1" dirty="0"/>
              <a:t> \</a:t>
            </a:r>
          </a:p>
          <a:p>
            <a:r>
              <a:rPr lang="en-US" altLang="ko-KR" sz="1200" b="1" dirty="0"/>
              <a:t>    &amp;&amp; </a:t>
            </a:r>
            <a:r>
              <a:rPr lang="en-US" altLang="ko-KR" sz="1200" b="1" dirty="0" err="1"/>
              <a:t>rm</a:t>
            </a:r>
            <a:r>
              <a:rPr lang="en-US" altLang="ko-KR" sz="1200" b="1" dirty="0"/>
              <a:t> -</a:t>
            </a:r>
            <a:r>
              <a:rPr lang="en-US" altLang="ko-KR" sz="1200" b="1" dirty="0" err="1"/>
              <a:t>rf</a:t>
            </a:r>
            <a:r>
              <a:rPr lang="en-US" altLang="ko-KR" sz="1200" b="1" dirty="0"/>
              <a:t> Django-</a:t>
            </a:r>
            <a:r>
              <a:rPr lang="en-US" altLang="ko-KR" sz="1200" b="1" dirty="0" err="1"/>
              <a:t>Myboard</a:t>
            </a:r>
            <a:endParaRPr lang="en-US" altLang="ko-KR" sz="1200" b="1" dirty="0"/>
          </a:p>
        </p:txBody>
      </p:sp>
      <p:sp>
        <p:nvSpPr>
          <p:cNvPr id="28" name="원통 27"/>
          <p:cNvSpPr/>
          <p:nvPr/>
        </p:nvSpPr>
        <p:spPr>
          <a:xfrm>
            <a:off x="1655676" y="1988840"/>
            <a:ext cx="5832648" cy="22202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2006861" y="2796781"/>
            <a:ext cx="2313111" cy="1295350"/>
            <a:chOff x="755576" y="1844824"/>
            <a:chExt cx="3240360" cy="198235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000200"/>
              <a:ext cx="1041237" cy="104123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2000493"/>
              <a:ext cx="1041237" cy="104123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0056" y="3041437"/>
              <a:ext cx="937558" cy="3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urls.py</a:t>
              </a:r>
              <a:endParaRPr lang="ko-KR" altLang="en-US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7614" y="3041437"/>
              <a:ext cx="1340360" cy="3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settings.py</a:t>
              </a:r>
              <a:endParaRPr lang="ko-KR" altLang="en-US" sz="12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55576" y="1844824"/>
              <a:ext cx="3240360" cy="15554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997058"/>
              <a:ext cx="1070248" cy="107024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045374" y="3067930"/>
              <a:ext cx="658672" cy="3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/>
                <a:t>etc</a:t>
              </a:r>
              <a:endParaRPr lang="ko-KR" altLang="en-US" sz="1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91680" y="3345048"/>
              <a:ext cx="1396294" cy="482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project</a:t>
              </a:r>
              <a:endParaRPr lang="ko-KR" altLang="en-US" b="1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487731" y="2796435"/>
            <a:ext cx="2882539" cy="1237655"/>
            <a:chOff x="4280806" y="1844824"/>
            <a:chExt cx="4107544" cy="189575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2000200"/>
              <a:ext cx="1041237" cy="10412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1988840"/>
              <a:ext cx="1041237" cy="1041237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5281699" y="3028727"/>
              <a:ext cx="959343" cy="35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urls.py</a:t>
              </a:r>
              <a:endParaRPr lang="ko-KR" altLang="en-US" sz="12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80806" y="3038736"/>
              <a:ext cx="1130448" cy="35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views.py</a:t>
              </a:r>
              <a:endParaRPr lang="ko-KR" altLang="en-US" sz="1200" b="1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051" y="1988840"/>
              <a:ext cx="1041237" cy="10412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28330" y="3030077"/>
              <a:ext cx="1306298" cy="35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models.py</a:t>
              </a:r>
              <a:endParaRPr lang="ko-KR" altLang="en-US" sz="1200" b="1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976" y="1977331"/>
              <a:ext cx="1070248" cy="107024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111386" y="3044950"/>
              <a:ext cx="1254278" cy="35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templates</a:t>
              </a:r>
              <a:endParaRPr lang="ko-KR" altLang="en-US" sz="1200" b="1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283968" y="1844824"/>
              <a:ext cx="4104382" cy="15554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4091" y="337125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app</a:t>
              </a:r>
              <a:endParaRPr lang="ko-KR" altLang="en-US" b="1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7" y="2024556"/>
            <a:ext cx="749286" cy="7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7"/>
            <a:ext cx="8640000" cy="36006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</a:rPr>
              <a:t>Dockerize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Github</a:t>
            </a:r>
            <a:r>
              <a:rPr lang="en-US" altLang="ko-KR" sz="1200" b="1" dirty="0"/>
              <a:t> (Docker File)</a:t>
            </a:r>
            <a:endParaRPr lang="ko-KR" alt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5650" y="1844675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https://github.com/shineYi/Dockerize-APM-Django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36100" y="2512923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 Source Code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5650" y="30888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https://github.com/shineYi/Django-Myboard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36100" y="3757086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Dockerhub</a:t>
            </a:r>
            <a:r>
              <a:rPr lang="en-US" altLang="ko-KR" sz="1200" b="1" dirty="0"/>
              <a:t> (Docker Image)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5650" y="4333002"/>
            <a:ext cx="763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https://hub.docker.com/repository/docker/shyi1226/notice_page_dockerize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7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OJT </a:t>
            </a:r>
            <a:r>
              <a:rPr lang="ko-KR" altLang="en-US" dirty="0">
                <a:latin typeface="나눔고딕" panose="020D0604000000000000" pitchFamily="50" charset="-127"/>
              </a:rPr>
              <a:t>최종 과제 발표를 마치며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739780" y="1340768"/>
            <a:ext cx="5712540" cy="4752528"/>
            <a:chOff x="1788523" y="1414340"/>
            <a:chExt cx="5258436" cy="498557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EE8DDCC-DDE7-3043-9A7F-036D040209C9}"/>
                </a:ext>
              </a:extLst>
            </p:cNvPr>
            <p:cNvGrpSpPr/>
            <p:nvPr/>
          </p:nvGrpSpPr>
          <p:grpSpPr>
            <a:xfrm>
              <a:off x="2267744" y="1844675"/>
              <a:ext cx="4376140" cy="4176613"/>
              <a:chOff x="2627784" y="1418573"/>
              <a:chExt cx="4104454" cy="3954643"/>
            </a:xfrm>
          </p:grpSpPr>
          <p:sp>
            <p:nvSpPr>
              <p:cNvPr id="60" name="아래쪽 화살표[D] 4">
                <a:extLst>
                  <a:ext uri="{FF2B5EF4-FFF2-40B4-BE49-F238E27FC236}">
                    <a16:creationId xmlns:a16="http://schemas.microsoft.com/office/drawing/2014/main" id="{F76192AC-6152-044B-92CF-16BBDAF6AEAA}"/>
                  </a:ext>
                </a:extLst>
              </p:cNvPr>
              <p:cNvSpPr/>
              <p:nvPr/>
            </p:nvSpPr>
            <p:spPr>
              <a:xfrm>
                <a:off x="3923927" y="1418573"/>
                <a:ext cx="1512168" cy="1811233"/>
              </a:xfrm>
              <a:prstGeom prst="down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1" name="아래쪽 화살표[D] 5">
                <a:extLst>
                  <a:ext uri="{FF2B5EF4-FFF2-40B4-BE49-F238E27FC236}">
                    <a16:creationId xmlns:a16="http://schemas.microsoft.com/office/drawing/2014/main" id="{8959ECD7-2CC3-E349-8B1E-96F200BF63A9}"/>
                  </a:ext>
                </a:extLst>
              </p:cNvPr>
              <p:cNvSpPr/>
              <p:nvPr/>
            </p:nvSpPr>
            <p:spPr>
              <a:xfrm rot="16200000">
                <a:off x="2777317" y="2473722"/>
                <a:ext cx="1512168" cy="1811233"/>
              </a:xfrm>
              <a:prstGeom prst="down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2" name="아래쪽 화살표[D] 6">
                <a:extLst>
                  <a:ext uri="{FF2B5EF4-FFF2-40B4-BE49-F238E27FC236}">
                    <a16:creationId xmlns:a16="http://schemas.microsoft.com/office/drawing/2014/main" id="{6406D7E0-A469-A548-846B-56A1A537C317}"/>
                  </a:ext>
                </a:extLst>
              </p:cNvPr>
              <p:cNvSpPr/>
              <p:nvPr/>
            </p:nvSpPr>
            <p:spPr>
              <a:xfrm rot="10800000">
                <a:off x="3923928" y="3561983"/>
                <a:ext cx="1512168" cy="1811233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아래쪽 화살표[D] 7">
                <a:extLst>
                  <a:ext uri="{FF2B5EF4-FFF2-40B4-BE49-F238E27FC236}">
                    <a16:creationId xmlns:a16="http://schemas.microsoft.com/office/drawing/2014/main" id="{009B1115-13AB-5441-A196-5BADBF86F81C}"/>
                  </a:ext>
                </a:extLst>
              </p:cNvPr>
              <p:cNvSpPr/>
              <p:nvPr/>
            </p:nvSpPr>
            <p:spPr>
              <a:xfrm rot="5400000">
                <a:off x="5070538" y="2473722"/>
                <a:ext cx="1512168" cy="1811233"/>
              </a:xfrm>
              <a:prstGeom prst="down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07B9AFC-46C0-1C41-BB8E-38D8DDE14932}"/>
                </a:ext>
              </a:extLst>
            </p:cNvPr>
            <p:cNvGrpSpPr/>
            <p:nvPr/>
          </p:nvGrpSpPr>
          <p:grpSpPr>
            <a:xfrm>
              <a:off x="2550589" y="2204378"/>
              <a:ext cx="4325667" cy="3582394"/>
              <a:chOff x="2550589" y="2204378"/>
              <a:chExt cx="4325667" cy="3582394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1E4B11-73E5-0E42-A347-59253CB526CF}"/>
                  </a:ext>
                </a:extLst>
              </p:cNvPr>
              <p:cNvSpPr txBox="1"/>
              <p:nvPr/>
            </p:nvSpPr>
            <p:spPr>
              <a:xfrm>
                <a:off x="4262233" y="2204378"/>
                <a:ext cx="386990" cy="91259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</a:rPr>
                  <a:t>영어 능력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89F3B6-4A11-1747-8BC0-CF8BDFED4B42}"/>
                  </a:ext>
                </a:extLst>
              </p:cNvPr>
              <p:cNvSpPr txBox="1"/>
              <p:nvPr/>
            </p:nvSpPr>
            <p:spPr>
              <a:xfrm>
                <a:off x="5436673" y="3767087"/>
                <a:ext cx="1439583" cy="292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</a:rPr>
                  <a:t>꼼꼼함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51C4A98-BBAF-4641-8A16-72BDE3032326}"/>
                  </a:ext>
                </a:extLst>
              </p:cNvPr>
              <p:cNvSpPr txBox="1"/>
              <p:nvPr/>
            </p:nvSpPr>
            <p:spPr>
              <a:xfrm>
                <a:off x="4262233" y="4880542"/>
                <a:ext cx="386990" cy="90623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</a:rPr>
                  <a:t>끈기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3CF319B-3064-AF44-BBDA-62DB1B5B6E92}"/>
                  </a:ext>
                </a:extLst>
              </p:cNvPr>
              <p:cNvSpPr txBox="1"/>
              <p:nvPr/>
            </p:nvSpPr>
            <p:spPr>
              <a:xfrm>
                <a:off x="2550589" y="3757571"/>
                <a:ext cx="999817" cy="292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</a:rPr>
                  <a:t>트러블 슈팅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362C23-745F-A548-9461-8B0EEB1D50D6}"/>
                </a:ext>
              </a:extLst>
            </p:cNvPr>
            <p:cNvSpPr txBox="1"/>
            <p:nvPr/>
          </p:nvSpPr>
          <p:spPr>
            <a:xfrm>
              <a:off x="3971207" y="1414340"/>
              <a:ext cx="969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/>
                <a:t>공식 문서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FE5156-5CF7-4345-8085-F814855F358D}"/>
                </a:ext>
              </a:extLst>
            </p:cNvPr>
            <p:cNvSpPr txBox="1"/>
            <p:nvPr/>
          </p:nvSpPr>
          <p:spPr>
            <a:xfrm>
              <a:off x="3993182" y="6092141"/>
              <a:ext cx="931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/>
                <a:t>최종 과제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3723B2-00B5-5E48-AD0E-8E29165E7B83}"/>
                </a:ext>
              </a:extLst>
            </p:cNvPr>
            <p:cNvSpPr txBox="1"/>
            <p:nvPr/>
          </p:nvSpPr>
          <p:spPr>
            <a:xfrm>
              <a:off x="1788523" y="3448120"/>
              <a:ext cx="400110" cy="9304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 sz="1400" b="1" dirty="0"/>
                <a:t>동료 팀원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FFCE48-E4ED-394D-A300-8C23A794FEBE}"/>
                </a:ext>
              </a:extLst>
            </p:cNvPr>
            <p:cNvSpPr txBox="1"/>
            <p:nvPr/>
          </p:nvSpPr>
          <p:spPr>
            <a:xfrm>
              <a:off x="6646849" y="3448120"/>
              <a:ext cx="400110" cy="9304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 sz="1400" b="1" dirty="0"/>
                <a:t>정리 습관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4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7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OJT </a:t>
            </a:r>
            <a:r>
              <a:rPr lang="ko-KR" altLang="en-US" dirty="0">
                <a:latin typeface="나눔고딕" panose="020D0604000000000000" pitchFamily="50" charset="-127"/>
              </a:rPr>
              <a:t>최종 과제 발표를 마치며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844824"/>
            <a:ext cx="7632774" cy="372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팀원들의 도움</a:t>
            </a:r>
            <a:endParaRPr lang="en-US" altLang="ko-KR" sz="1200" b="1" dirty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최종 과제에 들어가기 전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저에게 </a:t>
            </a:r>
            <a:r>
              <a:rPr lang="ko-KR" altLang="en-US" sz="1000" dirty="0" err="1" smtClean="0"/>
              <a:t>서버란</a:t>
            </a:r>
            <a:r>
              <a:rPr lang="ko-KR" altLang="en-US" sz="1000" dirty="0" smtClean="0"/>
              <a:t> 용어부터 낯설고 어색했습니다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그러나 그런 제가 기간 안에 무사히 최종 과제를 마칠 수 있었던 것은 다름 아닌 팀원들의 도움이 컸다고 생각합니다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먼저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</a:t>
            </a:r>
            <a:r>
              <a:rPr lang="en-US" altLang="ko-KR" sz="1000" b="1" dirty="0" smtClean="0"/>
              <a:t>OJT </a:t>
            </a:r>
            <a:r>
              <a:rPr lang="ko-KR" altLang="en-US" sz="1000" b="1" dirty="0" smtClean="0"/>
              <a:t>선행 교육</a:t>
            </a:r>
            <a:r>
              <a:rPr lang="ko-KR" altLang="en-US" sz="1000" dirty="0" smtClean="0"/>
              <a:t>을 통해 리눅스 서버 및 </a:t>
            </a:r>
            <a:r>
              <a:rPr lang="ko-KR" altLang="en-US" sz="1000" dirty="0" err="1" smtClean="0"/>
              <a:t>도커와</a:t>
            </a:r>
            <a:r>
              <a:rPr lang="ko-KR" altLang="en-US" sz="1000" dirty="0" smtClean="0"/>
              <a:t> 장고에 대한 </a:t>
            </a:r>
            <a:r>
              <a:rPr lang="ko-KR" altLang="en-US" sz="1000" dirty="0"/>
              <a:t>기초 지식을 탄탄히 쌓을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추가적인 질문에도 항상 상세히 답변해주시는 담당 멘토 분들 덕분에 이론과 원리에 대해 확실히 정립하였습니다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다음으로</a:t>
            </a:r>
            <a:r>
              <a:rPr lang="en-US" altLang="ko-KR" sz="1000" dirty="0" smtClean="0"/>
              <a:t>, </a:t>
            </a:r>
            <a:r>
              <a:rPr lang="ko-KR" altLang="en-US" sz="1000" dirty="0"/>
              <a:t>과제 진행 중에 막히는 부분에 있어서 </a:t>
            </a:r>
            <a:r>
              <a:rPr lang="ko-KR" altLang="en-US" sz="1000" b="1" dirty="0" smtClean="0"/>
              <a:t>팀원 분들의 조언 </a:t>
            </a:r>
            <a:r>
              <a:rPr lang="ko-KR" altLang="en-US" sz="1000" dirty="0" smtClean="0"/>
              <a:t>덕분에 좌절하지 않고 오류를 잡아낼 수 있었습니다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이러한 경험은 </a:t>
            </a:r>
            <a:r>
              <a:rPr lang="ko-KR" altLang="en-US" sz="1000" b="1" dirty="0" smtClean="0"/>
              <a:t>오류에 대한 접근 방향을 확립</a:t>
            </a:r>
            <a:r>
              <a:rPr lang="ko-KR" altLang="en-US" sz="1000" dirty="0" smtClean="0"/>
              <a:t>하고</a:t>
            </a:r>
            <a:r>
              <a:rPr lang="en-US" altLang="ko-KR" sz="1000" dirty="0" smtClean="0"/>
              <a:t>, </a:t>
            </a:r>
            <a:r>
              <a:rPr lang="ko-KR" altLang="en-US" sz="1000" b="1" dirty="0" smtClean="0"/>
              <a:t>트러블 슈팅 능력</a:t>
            </a:r>
            <a:r>
              <a:rPr lang="ko-KR" altLang="en-US" sz="1000" dirty="0" smtClean="0"/>
              <a:t>을 키우는데 큰 도움이 되었습니다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 smtClean="0"/>
          </a:p>
          <a:p>
            <a:endParaRPr lang="en-US" altLang="ko-KR" sz="1000" b="1" dirty="0" smtClean="0"/>
          </a:p>
          <a:p>
            <a:r>
              <a:rPr lang="ko-KR" altLang="en-US" sz="1200" b="1" dirty="0" smtClean="0"/>
              <a:t>꼼꼼히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공식 문서부터</a:t>
            </a:r>
            <a:endParaRPr lang="en-US" altLang="ko-KR" sz="1200" b="1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처음 과제 시작 시엔 공식 문서가 아니라 블로그 포스팅을 보고 진행하였습니다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그러나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시간이 지나 설치한 소프트웨어의 개수가 늘어나자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연동에 있어서 버전 호환성의 벽에 부딪히게 되었습니다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이러한 오류 처리 과정을 통해 </a:t>
            </a:r>
            <a:r>
              <a:rPr lang="ko-KR" altLang="en-US" sz="1000" b="1" dirty="0" smtClean="0"/>
              <a:t>공식 문서를 먼저 보는 습관</a:t>
            </a:r>
            <a:r>
              <a:rPr lang="ko-KR" altLang="en-US" sz="1000" dirty="0" smtClean="0"/>
              <a:t>이 생겼습니다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또한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한 번 발생했던 오류는 비슷한 방식으로 다시 발생하게 되는 경우가 잦았습니다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이를 통해 무엇이든 꼼꼼하게 </a:t>
            </a:r>
            <a:r>
              <a:rPr lang="ko-KR" altLang="en-US" sz="1000" b="1" dirty="0" smtClean="0"/>
              <a:t>정리하여 활용</a:t>
            </a:r>
            <a:r>
              <a:rPr lang="ko-KR" altLang="en-US" sz="1000" dirty="0" smtClean="0"/>
              <a:t>하는 습관을 들이게 되었습니다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200" b="1" dirty="0" smtClean="0"/>
              <a:t>끈기의 중요성</a:t>
            </a:r>
            <a:endParaRPr lang="en-US" altLang="ko-KR" sz="1200" b="1" dirty="0" smtClean="0"/>
          </a:p>
          <a:p>
            <a:endParaRPr lang="en-US" altLang="ko-KR" sz="1000" dirty="0"/>
          </a:p>
          <a:p>
            <a:r>
              <a:rPr lang="ko-KR" altLang="en-US" sz="1000" dirty="0" smtClean="0"/>
              <a:t>한 달 간 진행한 최종 과제는 트러블 슈팅 능력이나 리눅스 환경에 익숙해지는 등 많은 지식을 얻어가는 경험이었습니다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그 중에 과제 수행을 통해서 가장 크게 성장한 부분은 다름 아닌 </a:t>
            </a:r>
            <a:r>
              <a:rPr lang="ko-KR" altLang="en-US" sz="1000" dirty="0" err="1" smtClean="0"/>
              <a:t>끈기라고</a:t>
            </a:r>
            <a:r>
              <a:rPr lang="ko-KR" altLang="en-US" sz="1000" dirty="0" smtClean="0"/>
              <a:t> 생각합니다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앞으로 플랫폼운영팀의 일원이 되어 실무를 수행할 경우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어떠한 오류가 발생해도 처리할 수 있는 </a:t>
            </a:r>
            <a:r>
              <a:rPr lang="ko-KR" altLang="en-US" sz="1000" b="1" dirty="0" smtClean="0"/>
              <a:t>자신감과 끈기</a:t>
            </a:r>
            <a:r>
              <a:rPr lang="ko-KR" altLang="en-US" sz="1000" dirty="0" smtClean="0"/>
              <a:t>를 얻게 되었습니다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함께해주신 팀원 분들을 믿고 더불어 이 모든 것을 실천할 수 있는 </a:t>
            </a:r>
            <a:r>
              <a:rPr lang="en-US" altLang="ko-KR" sz="1000" dirty="0" smtClean="0"/>
              <a:t>NIT </a:t>
            </a:r>
            <a:r>
              <a:rPr lang="ko-KR" altLang="en-US" sz="1000" dirty="0" smtClean="0"/>
              <a:t>서비스의 일원으로 성장할 것을 다짐합니다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70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 Of Document</a:t>
            </a:r>
            <a:endParaRPr lang="ko-KR" altLang="en-US" sz="45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7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3658"/>
            <a:ext cx="8640000" cy="338554"/>
          </a:xfrm>
        </p:spPr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실행 환경 디렉토리 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기본 디렉토리 구조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899592" y="2009113"/>
            <a:ext cx="7272808" cy="3004063"/>
            <a:chOff x="787265" y="1864859"/>
            <a:chExt cx="6764320" cy="2932055"/>
          </a:xfrm>
        </p:grpSpPr>
        <p:sp>
          <p:nvSpPr>
            <p:cNvPr id="18" name="직사각형 17"/>
            <p:cNvSpPr/>
            <p:nvPr/>
          </p:nvSpPr>
          <p:spPr>
            <a:xfrm>
              <a:off x="3739593" y="3650028"/>
              <a:ext cx="97966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apps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679557" y="1864859"/>
              <a:ext cx="610023" cy="3091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17027" y="2431101"/>
              <a:ext cx="870688" cy="3091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home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213196" y="2425180"/>
              <a:ext cx="1006225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home1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81455" y="3029210"/>
              <a:ext cx="1006225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irteam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99604" y="3031683"/>
              <a:ext cx="1296299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irteamsu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74643" y="3650028"/>
              <a:ext cx="1006225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꺾인 연결선 22"/>
            <p:cNvCxnSpPr>
              <a:stCxn id="11" idx="0"/>
              <a:endCxn id="12" idx="0"/>
            </p:cNvCxnSpPr>
            <p:nvPr/>
          </p:nvCxnSpPr>
          <p:spPr>
            <a:xfrm rot="5400000" flipH="1" flipV="1">
              <a:off x="5031379" y="1746173"/>
              <a:ext cx="5921" cy="1363937"/>
            </a:xfrm>
            <a:prstGeom prst="bentConnector3">
              <a:avLst>
                <a:gd name="adj1" fmla="val 178841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4" idx="2"/>
            </p:cNvCxnSpPr>
            <p:nvPr/>
          </p:nvCxnSpPr>
          <p:spPr>
            <a:xfrm>
              <a:off x="4984568" y="2174032"/>
              <a:ext cx="0" cy="154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13" idx="0"/>
              <a:endCxn id="14" idx="0"/>
            </p:cNvCxnSpPr>
            <p:nvPr/>
          </p:nvCxnSpPr>
          <p:spPr>
            <a:xfrm rot="16200000" flipH="1">
              <a:off x="5764924" y="2248854"/>
              <a:ext cx="2473" cy="1563185"/>
            </a:xfrm>
            <a:prstGeom prst="bentConnector3">
              <a:avLst>
                <a:gd name="adj1" fmla="val -60633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2" idx="2"/>
            </p:cNvCxnSpPr>
            <p:nvPr/>
          </p:nvCxnSpPr>
          <p:spPr>
            <a:xfrm>
              <a:off x="5716308" y="2746196"/>
              <a:ext cx="0" cy="145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18" idx="0"/>
              <a:endCxn id="19" idx="0"/>
            </p:cNvCxnSpPr>
            <p:nvPr/>
          </p:nvCxnSpPr>
          <p:spPr>
            <a:xfrm rot="5400000" flipH="1" flipV="1">
              <a:off x="5007733" y="2880097"/>
              <a:ext cx="13632" cy="1539863"/>
            </a:xfrm>
            <a:prstGeom prst="bentConnector3">
              <a:avLst>
                <a:gd name="adj1" fmla="val 113333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13" idx="2"/>
            </p:cNvCxnSpPr>
            <p:nvPr/>
          </p:nvCxnSpPr>
          <p:spPr>
            <a:xfrm>
              <a:off x="4984568" y="3350225"/>
              <a:ext cx="0" cy="159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787265" y="4457147"/>
              <a:ext cx="97966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apache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39319" y="4457147"/>
              <a:ext cx="107989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tomcat1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1902" y="4457146"/>
              <a:ext cx="107989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tomcat2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64186" y="4466522"/>
              <a:ext cx="107989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python3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16470" y="4457145"/>
              <a:ext cx="831361" cy="3303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php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720224" y="4466522"/>
              <a:ext cx="831361" cy="3303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mysql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꺾인 연결선 9"/>
            <p:cNvCxnSpPr>
              <a:stCxn id="20" idx="0"/>
              <a:endCxn id="26" idx="0"/>
            </p:cNvCxnSpPr>
            <p:nvPr/>
          </p:nvCxnSpPr>
          <p:spPr>
            <a:xfrm rot="16200000" flipH="1">
              <a:off x="4201812" y="1532430"/>
              <a:ext cx="9375" cy="5858809"/>
            </a:xfrm>
            <a:prstGeom prst="bentConnector3">
              <a:avLst>
                <a:gd name="adj1" fmla="val -24384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21" idx="0"/>
            </p:cNvCxnSpPr>
            <p:nvPr/>
          </p:nvCxnSpPr>
          <p:spPr>
            <a:xfrm flipH="1" flipV="1">
              <a:off x="2479264" y="4241123"/>
              <a:ext cx="1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22" idx="0"/>
            </p:cNvCxnSpPr>
            <p:nvPr/>
          </p:nvCxnSpPr>
          <p:spPr>
            <a:xfrm flipH="1" flipV="1">
              <a:off x="3751847" y="4241123"/>
              <a:ext cx="1" cy="216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 flipV="1">
              <a:off x="4963655" y="4241123"/>
              <a:ext cx="1" cy="216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 flipV="1">
              <a:off x="6115782" y="4241124"/>
              <a:ext cx="1" cy="216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18" idx="2"/>
            </p:cNvCxnSpPr>
            <p:nvPr/>
          </p:nvCxnSpPr>
          <p:spPr>
            <a:xfrm flipH="1">
              <a:off x="4229423" y="3971043"/>
              <a:ext cx="1" cy="27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7221600" y="3186000"/>
            <a:ext cx="103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sudoer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.APM</a:t>
            </a:r>
            <a:r>
              <a:rPr lang="ko-KR" altLang="en-US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135630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 APM </a:t>
            </a:r>
            <a:r>
              <a:rPr lang="ko-KR" altLang="en-US" dirty="0">
                <a:latin typeface="나눔고딕" panose="020D0604000000000000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80E730-FCB0-1F4A-8249-5CE200B6405B}"/>
              </a:ext>
            </a:extLst>
          </p:cNvPr>
          <p:cNvSpPr txBox="1"/>
          <p:nvPr/>
        </p:nvSpPr>
        <p:spPr>
          <a:xfrm>
            <a:off x="755650" y="1840230"/>
            <a:ext cx="7632700" cy="281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APM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(※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환경 설치 및 구동은 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irteam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irteamsu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계정을 사용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Apache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Tomcat1,2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각각의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Machine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설치하여 연동하세요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load balancer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mod_jk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SSL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위해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mod_ssl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세션 복제를 위해 양쪽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tomcat worker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클러스터 설정을 활성화하세요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5)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DB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(Version 5.X)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port : 13306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          + charset = utf8 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	          + buffer pool size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현장비의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 ~70%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세팅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default_storage_engine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InnoDB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MyISAM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의 차이 서술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6) DB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임의의 데이터를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insert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 웹브라우저에 단순 출력하는 예제를 작성하세요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리소스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Apache, tomcat, DB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 방안 제시하고 구현하세요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APM </a:t>
            </a:r>
            <a:r>
              <a:rPr lang="ko-KR" altLang="en-US" sz="1200" b="1" dirty="0"/>
              <a:t>설치 세부 내용</a:t>
            </a:r>
          </a:p>
        </p:txBody>
      </p:sp>
    </p:spTree>
    <p:extLst>
      <p:ext uri="{BB962C8B-B14F-4D97-AF65-F5344CB8AC3E}">
        <p14:creationId xmlns:p14="http://schemas.microsoft.com/office/powerpoint/2010/main" val="20136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32611</TotalTime>
  <Words>1629</Words>
  <Application>Microsoft Office PowerPoint</Application>
  <PresentationFormat>화면 슬라이드 쇼(4:3)</PresentationFormat>
  <Paragraphs>510</Paragraphs>
  <Slides>69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나눔고딕</vt:lpstr>
      <vt:lpstr>나눔바른고딕</vt:lpstr>
      <vt:lpstr>맑은 고딕</vt:lpstr>
      <vt:lpstr>Arial</vt:lpstr>
      <vt:lpstr>Office 테마</vt:lpstr>
      <vt:lpstr>최종 과제 발표</vt:lpstr>
      <vt:lpstr>목차</vt:lpstr>
      <vt:lpstr>1.OJT 최종 과제 개요</vt:lpstr>
      <vt:lpstr>1.1 OJT 최종 과제 구성도</vt:lpstr>
      <vt:lpstr>1.1 OJT 최종 과제 구성도</vt:lpstr>
      <vt:lpstr>1.1 OJT 최종 과제 구성도</vt:lpstr>
      <vt:lpstr>1.2 실행 환경 디렉토리 구조</vt:lpstr>
      <vt:lpstr>2.APM 설치</vt:lpstr>
      <vt:lpstr>2 APM 설치</vt:lpstr>
      <vt:lpstr>2.1 Apache, Tomcat 설치 및 연동</vt:lpstr>
      <vt:lpstr>2.1 Apache 설치</vt:lpstr>
      <vt:lpstr>2.1 Tomcat 설치</vt:lpstr>
      <vt:lpstr>2.1 Tomcat 설치</vt:lpstr>
      <vt:lpstr>2.1 Apache &amp; Tomcat1,2 연동</vt:lpstr>
      <vt:lpstr>2.1 Apache &amp; Tomcat1,2 연동</vt:lpstr>
      <vt:lpstr>2.1 Apache &amp; Tomcat1,2 연동</vt:lpstr>
      <vt:lpstr>2.2 SSL 설정 및 세션 복제</vt:lpstr>
      <vt:lpstr>2.2 톰캣 세션 클러스터링</vt:lpstr>
      <vt:lpstr>2.2 톰캣 세션 클러스터링</vt:lpstr>
      <vt:lpstr>2.2 톰캣 세션 클러스터링</vt:lpstr>
      <vt:lpstr>2.3 MySQL 설치 및 연동</vt:lpstr>
      <vt:lpstr>2.3 MySQL 설치 및 연동</vt:lpstr>
      <vt:lpstr>2.3 MySQL 설치 및 연동</vt:lpstr>
      <vt:lpstr>2.4 PHP 설치 및 연동</vt:lpstr>
      <vt:lpstr>2.5 실습 - DB 입력 데이터 표출</vt:lpstr>
      <vt:lpstr>2.5 실습 - DB 입력 데이터 표출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1.2 APM 설치</vt:lpstr>
      <vt:lpstr>3.Django</vt:lpstr>
      <vt:lpstr>3 Django</vt:lpstr>
      <vt:lpstr>3.1 Django 환경 구현</vt:lpstr>
      <vt:lpstr>3.1 Django 환경 구현</vt:lpstr>
      <vt:lpstr>3.1 Django 환경 구현</vt:lpstr>
      <vt:lpstr>3.1 Django 환경 구현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4.Dockerize</vt:lpstr>
      <vt:lpstr>4 Dockerize</vt:lpstr>
      <vt:lpstr>4.1 Dockerize Process</vt:lpstr>
      <vt:lpstr>4.1 Dockerize Process</vt:lpstr>
      <vt:lpstr>4.1 Dockerize Process</vt:lpstr>
      <vt:lpstr>4.2 Trouble</vt:lpstr>
      <vt:lpstr>4.2 Trouble</vt:lpstr>
      <vt:lpstr>4.2 Trouble</vt:lpstr>
      <vt:lpstr>4.2 Trouble</vt:lpstr>
      <vt:lpstr>4 Dockerize</vt:lpstr>
      <vt:lpstr>OJT 최종 과제 발표를 마치며</vt:lpstr>
      <vt:lpstr>OJT 최종 과제 발표를 마치며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 Corp.</dc:creator>
  <cp:lastModifiedBy>USER</cp:lastModifiedBy>
  <cp:revision>1499</cp:revision>
  <dcterms:created xsi:type="dcterms:W3CDTF">2013-11-30T07:53:32Z</dcterms:created>
  <dcterms:modified xsi:type="dcterms:W3CDTF">2019-12-10T00:40:40Z</dcterms:modified>
</cp:coreProperties>
</file>